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3" r:id="rId3"/>
    <p:sldId id="300" r:id="rId4"/>
    <p:sldId id="304" r:id="rId5"/>
    <p:sldId id="305" r:id="rId6"/>
    <p:sldId id="306" r:id="rId7"/>
    <p:sldId id="310" r:id="rId8"/>
    <p:sldId id="307" r:id="rId9"/>
    <p:sldId id="308" r:id="rId10"/>
    <p:sldId id="309" r:id="rId11"/>
    <p:sldId id="312" r:id="rId12"/>
    <p:sldId id="257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tson2163" initials="vw" lastIdx="1" clrIdx="0">
    <p:extLst>
      <p:ext uri="{19B8F6BF-5375-455C-9EA6-DF929625EA0E}">
        <p15:presenceInfo xmlns:p15="http://schemas.microsoft.com/office/powerpoint/2012/main" userId="watson2163" providerId="None"/>
      </p:ext>
    </p:extLst>
  </p:cmAuthor>
  <p:cmAuthor id="2" name="Marcy A. Esbjerg" initials="MAE" lastIdx="2" clrIdx="1">
    <p:extLst>
      <p:ext uri="{19B8F6BF-5375-455C-9EA6-DF929625EA0E}">
        <p15:presenceInfo xmlns:p15="http://schemas.microsoft.com/office/powerpoint/2012/main" userId="S::mesbjerg@pascocountyfl.net::30b77749-5bb3-4c5e-b10a-d2531573ba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0" autoAdjust="0"/>
  </p:normalViewPr>
  <p:slideViewPr>
    <p:cSldViewPr snapToGrid="0">
      <p:cViewPr varScale="1">
        <p:scale>
          <a:sx n="110" d="100"/>
          <a:sy n="110" d="100"/>
        </p:scale>
        <p:origin x="119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E1DD0A-2BF1-4FFB-A89E-16170339CEBB}" type="doc">
      <dgm:prSet loTypeId="urn:microsoft.com/office/officeart/2005/8/layout/defaul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B9F16E4-45B6-4546-BCFD-8716107A01CB}">
      <dgm:prSet/>
      <dgm:spPr/>
      <dgm:t>
        <a:bodyPr/>
        <a:lstStyle/>
        <a:p>
          <a:r>
            <a:rPr lang="en-US" dirty="0">
              <a:latin typeface="Aptos Narrow" panose="020B0004020202020204" pitchFamily="34" charset="0"/>
            </a:rPr>
            <a:t>Over the past 4 years, Wausau’s allocations have ranged from $597,000 to $647,000. 2024’s allocation is $600,224.</a:t>
          </a:r>
        </a:p>
      </dgm:t>
    </dgm:pt>
    <dgm:pt modelId="{7879C661-A7CE-4519-B9EA-E84D51474A4F}" type="parTrans" cxnId="{744232FC-CB1C-4836-9F87-2396E609F681}">
      <dgm:prSet/>
      <dgm:spPr/>
      <dgm:t>
        <a:bodyPr/>
        <a:lstStyle/>
        <a:p>
          <a:endParaRPr lang="en-US"/>
        </a:p>
      </dgm:t>
    </dgm:pt>
    <dgm:pt modelId="{309B3093-1F76-4947-9ED4-35A6B86B7FC2}" type="sibTrans" cxnId="{744232FC-CB1C-4836-9F87-2396E609F681}">
      <dgm:prSet/>
      <dgm:spPr/>
      <dgm:t>
        <a:bodyPr/>
        <a:lstStyle/>
        <a:p>
          <a:endParaRPr lang="en-US"/>
        </a:p>
      </dgm:t>
    </dgm:pt>
    <dgm:pt modelId="{F9A4894F-59B0-4AC5-946A-A45C698628D5}">
      <dgm:prSet/>
      <dgm:spPr/>
      <dgm:t>
        <a:bodyPr/>
        <a:lstStyle/>
        <a:p>
          <a:pPr>
            <a:spcAft>
              <a:spcPts val="0"/>
            </a:spcAft>
          </a:pPr>
          <a:r>
            <a:rPr lang="en-US" dirty="0">
              <a:latin typeface="Aptos Narrow" panose="020B0004020202020204" pitchFamily="34" charset="0"/>
            </a:rPr>
            <a:t>Public Service Activities receive 10-15% of the annual allocation, up to a max of $97,000/yr. The 2024, allocation is $90,000.</a:t>
          </a:r>
        </a:p>
      </dgm:t>
    </dgm:pt>
    <dgm:pt modelId="{B1F704F1-2A1E-42E5-A93B-6A1AED42E153}" type="parTrans" cxnId="{15756106-EB43-4D07-8FF7-26B101B99001}">
      <dgm:prSet/>
      <dgm:spPr/>
      <dgm:t>
        <a:bodyPr/>
        <a:lstStyle/>
        <a:p>
          <a:endParaRPr lang="en-US"/>
        </a:p>
      </dgm:t>
    </dgm:pt>
    <dgm:pt modelId="{E2C6072D-D27C-4A02-9FD8-BF86A3DFF96C}" type="sibTrans" cxnId="{15756106-EB43-4D07-8FF7-26B101B99001}">
      <dgm:prSet/>
      <dgm:spPr/>
      <dgm:t>
        <a:bodyPr/>
        <a:lstStyle/>
        <a:p>
          <a:endParaRPr lang="en-US"/>
        </a:p>
      </dgm:t>
    </dgm:pt>
    <dgm:pt modelId="{7D788EC3-0E50-488A-B52B-91DE44ACF008}">
      <dgm:prSet/>
      <dgm:spPr/>
      <dgm:t>
        <a:bodyPr/>
        <a:lstStyle/>
        <a:p>
          <a:r>
            <a:rPr lang="en-US" dirty="0">
              <a:latin typeface="Aptos Narrow" panose="020B0004020202020204" pitchFamily="34" charset="0"/>
            </a:rPr>
            <a:t>Wausau typically funds between  3 – 5 Public Service Activities each year</a:t>
          </a:r>
        </a:p>
      </dgm:t>
    </dgm:pt>
    <dgm:pt modelId="{062B4FCC-C05D-4EEB-AF76-EC2CFF88E476}" type="parTrans" cxnId="{594D855A-0801-48D4-9674-0BF170796735}">
      <dgm:prSet/>
      <dgm:spPr/>
      <dgm:t>
        <a:bodyPr/>
        <a:lstStyle/>
        <a:p>
          <a:endParaRPr lang="en-US"/>
        </a:p>
      </dgm:t>
    </dgm:pt>
    <dgm:pt modelId="{64501297-0B3A-46EB-A3F2-373C4E75A5C4}" type="sibTrans" cxnId="{594D855A-0801-48D4-9674-0BF170796735}">
      <dgm:prSet/>
      <dgm:spPr/>
      <dgm:t>
        <a:bodyPr/>
        <a:lstStyle/>
        <a:p>
          <a:endParaRPr lang="en-US"/>
        </a:p>
      </dgm:t>
    </dgm:pt>
    <dgm:pt modelId="{9251C71C-7671-4B21-BB65-1759C7DE3CED}">
      <dgm:prSet/>
      <dgm:spPr/>
      <dgm:t>
        <a:bodyPr/>
        <a:lstStyle/>
        <a:p>
          <a:pPr>
            <a:spcAft>
              <a:spcPts val="0"/>
            </a:spcAft>
          </a:pPr>
          <a:r>
            <a:rPr lang="en-US" dirty="0">
              <a:latin typeface="Aptos Narrow" panose="020B0004020202020204" pitchFamily="34" charset="0"/>
            </a:rPr>
            <a:t>Internal Public Facilities receive annual funding, with the possibility of securing funding for an external Public Facility as well.</a:t>
          </a:r>
        </a:p>
      </dgm:t>
    </dgm:pt>
    <dgm:pt modelId="{DD21E83B-9D94-4C55-8F38-B26AB4A38520}" type="parTrans" cxnId="{C0D39412-D845-42AF-B6DE-D3B29D162C24}">
      <dgm:prSet/>
      <dgm:spPr/>
      <dgm:t>
        <a:bodyPr/>
        <a:lstStyle/>
        <a:p>
          <a:endParaRPr lang="en-US"/>
        </a:p>
      </dgm:t>
    </dgm:pt>
    <dgm:pt modelId="{2546D61B-FC88-4490-87C1-761E589C779F}" type="sibTrans" cxnId="{C0D39412-D845-42AF-B6DE-D3B29D162C24}">
      <dgm:prSet/>
      <dgm:spPr/>
      <dgm:t>
        <a:bodyPr/>
        <a:lstStyle/>
        <a:p>
          <a:endParaRPr lang="en-US"/>
        </a:p>
      </dgm:t>
    </dgm:pt>
    <dgm:pt modelId="{013D3D23-D8FF-46AA-80E7-35B87883D0C9}" type="pres">
      <dgm:prSet presAssocID="{A1E1DD0A-2BF1-4FFB-A89E-16170339CEBB}" presName="diagram" presStyleCnt="0">
        <dgm:presLayoutVars>
          <dgm:dir/>
          <dgm:resizeHandles val="exact"/>
        </dgm:presLayoutVars>
      </dgm:prSet>
      <dgm:spPr/>
    </dgm:pt>
    <dgm:pt modelId="{94C85B7B-69DF-4470-9F7F-A70ABCFEFF6A}" type="pres">
      <dgm:prSet presAssocID="{DB9F16E4-45B6-4546-BCFD-8716107A01CB}" presName="node" presStyleLbl="node1" presStyleIdx="0" presStyleCnt="4">
        <dgm:presLayoutVars>
          <dgm:bulletEnabled val="1"/>
        </dgm:presLayoutVars>
      </dgm:prSet>
      <dgm:spPr/>
    </dgm:pt>
    <dgm:pt modelId="{BDB60F44-9227-4E6E-823A-023AFBD52B49}" type="pres">
      <dgm:prSet presAssocID="{309B3093-1F76-4947-9ED4-35A6B86B7FC2}" presName="sibTrans" presStyleCnt="0"/>
      <dgm:spPr/>
    </dgm:pt>
    <dgm:pt modelId="{B758149F-262B-4EB7-93F4-BCB77CF3C94E}" type="pres">
      <dgm:prSet presAssocID="{F9A4894F-59B0-4AC5-946A-A45C698628D5}" presName="node" presStyleLbl="node1" presStyleIdx="1" presStyleCnt="4">
        <dgm:presLayoutVars>
          <dgm:bulletEnabled val="1"/>
        </dgm:presLayoutVars>
      </dgm:prSet>
      <dgm:spPr/>
    </dgm:pt>
    <dgm:pt modelId="{CEDBC9F0-AF4F-4CCA-941C-99BEAF5A6446}" type="pres">
      <dgm:prSet presAssocID="{E2C6072D-D27C-4A02-9FD8-BF86A3DFF96C}" presName="sibTrans" presStyleCnt="0"/>
      <dgm:spPr/>
    </dgm:pt>
    <dgm:pt modelId="{AED0953D-EB40-4E9D-A032-E7345A63B9D7}" type="pres">
      <dgm:prSet presAssocID="{7D788EC3-0E50-488A-B52B-91DE44ACF008}" presName="node" presStyleLbl="node1" presStyleIdx="2" presStyleCnt="4">
        <dgm:presLayoutVars>
          <dgm:bulletEnabled val="1"/>
        </dgm:presLayoutVars>
      </dgm:prSet>
      <dgm:spPr/>
    </dgm:pt>
    <dgm:pt modelId="{11F848BA-E2AA-4D84-BDA0-B43E2A47F78A}" type="pres">
      <dgm:prSet presAssocID="{64501297-0B3A-46EB-A3F2-373C4E75A5C4}" presName="sibTrans" presStyleCnt="0"/>
      <dgm:spPr/>
    </dgm:pt>
    <dgm:pt modelId="{5265FF94-4E65-4700-B1F7-722476068BF5}" type="pres">
      <dgm:prSet presAssocID="{9251C71C-7671-4B21-BB65-1759C7DE3CED}" presName="node" presStyleLbl="node1" presStyleIdx="3" presStyleCnt="4">
        <dgm:presLayoutVars>
          <dgm:bulletEnabled val="1"/>
        </dgm:presLayoutVars>
      </dgm:prSet>
      <dgm:spPr/>
    </dgm:pt>
  </dgm:ptLst>
  <dgm:cxnLst>
    <dgm:cxn modelId="{15756106-EB43-4D07-8FF7-26B101B99001}" srcId="{A1E1DD0A-2BF1-4FFB-A89E-16170339CEBB}" destId="{F9A4894F-59B0-4AC5-946A-A45C698628D5}" srcOrd="1" destOrd="0" parTransId="{B1F704F1-2A1E-42E5-A93B-6A1AED42E153}" sibTransId="{E2C6072D-D27C-4A02-9FD8-BF86A3DFF96C}"/>
    <dgm:cxn modelId="{C0D39412-D845-42AF-B6DE-D3B29D162C24}" srcId="{A1E1DD0A-2BF1-4FFB-A89E-16170339CEBB}" destId="{9251C71C-7671-4B21-BB65-1759C7DE3CED}" srcOrd="3" destOrd="0" parTransId="{DD21E83B-9D94-4C55-8F38-B26AB4A38520}" sibTransId="{2546D61B-FC88-4490-87C1-761E589C779F}"/>
    <dgm:cxn modelId="{09977726-9288-477F-A323-9ED383690A4E}" type="presOf" srcId="{A1E1DD0A-2BF1-4FFB-A89E-16170339CEBB}" destId="{013D3D23-D8FF-46AA-80E7-35B87883D0C9}" srcOrd="0" destOrd="0" presId="urn:microsoft.com/office/officeart/2005/8/layout/default"/>
    <dgm:cxn modelId="{9AFC7574-775F-4561-8431-1AA27402A5B7}" type="presOf" srcId="{7D788EC3-0E50-488A-B52B-91DE44ACF008}" destId="{AED0953D-EB40-4E9D-A032-E7345A63B9D7}" srcOrd="0" destOrd="0" presId="urn:microsoft.com/office/officeart/2005/8/layout/default"/>
    <dgm:cxn modelId="{594D855A-0801-48D4-9674-0BF170796735}" srcId="{A1E1DD0A-2BF1-4FFB-A89E-16170339CEBB}" destId="{7D788EC3-0E50-488A-B52B-91DE44ACF008}" srcOrd="2" destOrd="0" parTransId="{062B4FCC-C05D-4EEB-AF76-EC2CFF88E476}" sibTransId="{64501297-0B3A-46EB-A3F2-373C4E75A5C4}"/>
    <dgm:cxn modelId="{8566448A-FD34-423B-A108-EFA1BDF084D5}" type="presOf" srcId="{F9A4894F-59B0-4AC5-946A-A45C698628D5}" destId="{B758149F-262B-4EB7-93F4-BCB77CF3C94E}" srcOrd="0" destOrd="0" presId="urn:microsoft.com/office/officeart/2005/8/layout/default"/>
    <dgm:cxn modelId="{332EF5AE-4DB6-43B9-B9D8-D931FBCE9703}" type="presOf" srcId="{DB9F16E4-45B6-4546-BCFD-8716107A01CB}" destId="{94C85B7B-69DF-4470-9F7F-A70ABCFEFF6A}" srcOrd="0" destOrd="0" presId="urn:microsoft.com/office/officeart/2005/8/layout/default"/>
    <dgm:cxn modelId="{B03DCCFB-9610-4D39-9BF0-C6BEC7165AC5}" type="presOf" srcId="{9251C71C-7671-4B21-BB65-1759C7DE3CED}" destId="{5265FF94-4E65-4700-B1F7-722476068BF5}" srcOrd="0" destOrd="0" presId="urn:microsoft.com/office/officeart/2005/8/layout/default"/>
    <dgm:cxn modelId="{744232FC-CB1C-4836-9F87-2396E609F681}" srcId="{A1E1DD0A-2BF1-4FFB-A89E-16170339CEBB}" destId="{DB9F16E4-45B6-4546-BCFD-8716107A01CB}" srcOrd="0" destOrd="0" parTransId="{7879C661-A7CE-4519-B9EA-E84D51474A4F}" sibTransId="{309B3093-1F76-4947-9ED4-35A6B86B7FC2}"/>
    <dgm:cxn modelId="{A95BC06E-09D1-4922-A0B0-7108BF42790D}" type="presParOf" srcId="{013D3D23-D8FF-46AA-80E7-35B87883D0C9}" destId="{94C85B7B-69DF-4470-9F7F-A70ABCFEFF6A}" srcOrd="0" destOrd="0" presId="urn:microsoft.com/office/officeart/2005/8/layout/default"/>
    <dgm:cxn modelId="{BF895133-0829-4795-A451-022C6C478BDB}" type="presParOf" srcId="{013D3D23-D8FF-46AA-80E7-35B87883D0C9}" destId="{BDB60F44-9227-4E6E-823A-023AFBD52B49}" srcOrd="1" destOrd="0" presId="urn:microsoft.com/office/officeart/2005/8/layout/default"/>
    <dgm:cxn modelId="{6D35BF36-C561-4E24-9C7D-74AD9317966B}" type="presParOf" srcId="{013D3D23-D8FF-46AA-80E7-35B87883D0C9}" destId="{B758149F-262B-4EB7-93F4-BCB77CF3C94E}" srcOrd="2" destOrd="0" presId="urn:microsoft.com/office/officeart/2005/8/layout/default"/>
    <dgm:cxn modelId="{9605691D-2B0D-419C-929B-410A3350CC80}" type="presParOf" srcId="{013D3D23-D8FF-46AA-80E7-35B87883D0C9}" destId="{CEDBC9F0-AF4F-4CCA-941C-99BEAF5A6446}" srcOrd="3" destOrd="0" presId="urn:microsoft.com/office/officeart/2005/8/layout/default"/>
    <dgm:cxn modelId="{C61922DB-7D65-4AEC-B0C8-2909D2F93CFB}" type="presParOf" srcId="{013D3D23-D8FF-46AA-80E7-35B87883D0C9}" destId="{AED0953D-EB40-4E9D-A032-E7345A63B9D7}" srcOrd="4" destOrd="0" presId="urn:microsoft.com/office/officeart/2005/8/layout/default"/>
    <dgm:cxn modelId="{B99D25FB-2BE7-485D-A83B-F65A7D08573B}" type="presParOf" srcId="{013D3D23-D8FF-46AA-80E7-35B87883D0C9}" destId="{11F848BA-E2AA-4D84-BDA0-B43E2A47F78A}" srcOrd="5" destOrd="0" presId="urn:microsoft.com/office/officeart/2005/8/layout/default"/>
    <dgm:cxn modelId="{EA9089FF-1B3A-459A-AB81-7D3FE73BE7C4}" type="presParOf" srcId="{013D3D23-D8FF-46AA-80E7-35B87883D0C9}" destId="{5265FF94-4E65-4700-B1F7-722476068BF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0E8AA1-F17D-4650-A1D0-87A1CC29CA32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AE7C672-37B5-445D-AC8E-59577D1EF341}">
      <dgm:prSet custT="1"/>
      <dgm:spPr/>
      <dgm:t>
        <a:bodyPr/>
        <a:lstStyle/>
        <a:p>
          <a:pPr>
            <a:lnSpc>
              <a:spcPct val="125000"/>
            </a:lnSpc>
            <a:spcAft>
              <a:spcPts val="0"/>
            </a:spcAft>
          </a:pPr>
          <a:r>
            <a:rPr lang="en-US" sz="2800" b="1" dirty="0">
              <a:latin typeface="Bierstadt" panose="020B0004020202020204" pitchFamily="34" charset="0"/>
            </a:rPr>
            <a:t>Activities that are eligible because they are designated to benefit a limited number of persons, and those benefits are either documented or presumed to be income eligible.</a:t>
          </a:r>
        </a:p>
      </dgm:t>
    </dgm:pt>
    <dgm:pt modelId="{C1359194-D539-49B2-8565-CFABBAB699BE}" type="parTrans" cxnId="{BF4AA141-9675-4F44-B874-098A073783A0}">
      <dgm:prSet/>
      <dgm:spPr/>
      <dgm:t>
        <a:bodyPr/>
        <a:lstStyle/>
        <a:p>
          <a:endParaRPr lang="en-US"/>
        </a:p>
      </dgm:t>
    </dgm:pt>
    <dgm:pt modelId="{CDA68CDF-0F65-4A9B-B405-6423C200E9E7}" type="sibTrans" cxnId="{BF4AA141-9675-4F44-B874-098A073783A0}">
      <dgm:prSet/>
      <dgm:spPr/>
      <dgm:t>
        <a:bodyPr/>
        <a:lstStyle/>
        <a:p>
          <a:endParaRPr lang="en-US"/>
        </a:p>
      </dgm:t>
    </dgm:pt>
    <dgm:pt modelId="{7D24B2BD-E399-4E2E-B96E-D9307F073BD8}">
      <dgm:prSet custT="1"/>
      <dgm:spPr>
        <a:ln>
          <a:solidFill>
            <a:schemeClr val="accent2">
              <a:lumMod val="75000"/>
              <a:alpha val="90000"/>
            </a:schemeClr>
          </a:solidFill>
        </a:ln>
      </dgm:spPr>
      <dgm:t>
        <a:bodyPr/>
        <a:lstStyle/>
        <a:p>
          <a:r>
            <a:rPr lang="en-US" sz="2800" b="1" dirty="0">
              <a:latin typeface="Bradley Hand ITC" panose="03070402050302030203" pitchFamily="66" charset="0"/>
            </a:rPr>
            <a:t>Documentation on File Must Show Beneficiaries Are Under HUD’s Income Limits.</a:t>
          </a:r>
        </a:p>
      </dgm:t>
    </dgm:pt>
    <dgm:pt modelId="{2A2F18DC-8AF2-4F78-9E24-C9FEE8469A3C}" type="parTrans" cxnId="{DA368AE8-AA25-4A80-8C57-0A5471A53290}">
      <dgm:prSet/>
      <dgm:spPr/>
      <dgm:t>
        <a:bodyPr/>
        <a:lstStyle/>
        <a:p>
          <a:endParaRPr lang="en-US"/>
        </a:p>
      </dgm:t>
    </dgm:pt>
    <dgm:pt modelId="{59652269-4C97-4067-93DF-4647E08E8354}" type="sibTrans" cxnId="{DA368AE8-AA25-4A80-8C57-0A5471A53290}">
      <dgm:prSet/>
      <dgm:spPr/>
      <dgm:t>
        <a:bodyPr/>
        <a:lstStyle/>
        <a:p>
          <a:endParaRPr lang="en-US"/>
        </a:p>
      </dgm:t>
    </dgm:pt>
    <dgm:pt modelId="{6304A53C-F59D-4E54-AB55-D0E7BDB940F2}">
      <dgm:prSet custT="1"/>
      <dgm:spPr>
        <a:ln>
          <a:solidFill>
            <a:schemeClr val="accent2">
              <a:lumMod val="75000"/>
              <a:alpha val="90000"/>
            </a:schemeClr>
          </a:solidFill>
        </a:ln>
      </dgm:spPr>
      <dgm:t>
        <a:bodyPr/>
        <a:lstStyle/>
        <a:p>
          <a:r>
            <a:rPr lang="en-US" sz="2800" b="1" dirty="0">
              <a:latin typeface="Bradley Hand ITC" panose="03070402050302030203" pitchFamily="66" charset="0"/>
            </a:rPr>
            <a:t>Clientele falls under a HUD presumed category.</a:t>
          </a:r>
        </a:p>
      </dgm:t>
    </dgm:pt>
    <dgm:pt modelId="{27A4889A-236F-4159-8B6E-F3B6704EB0CA}" type="parTrans" cxnId="{26D467F8-DD28-4702-98EB-ECE78EAE8B22}">
      <dgm:prSet/>
      <dgm:spPr/>
      <dgm:t>
        <a:bodyPr/>
        <a:lstStyle/>
        <a:p>
          <a:endParaRPr lang="en-US"/>
        </a:p>
      </dgm:t>
    </dgm:pt>
    <dgm:pt modelId="{A1AECA4F-3946-4386-BF25-40C3C2738BAD}" type="sibTrans" cxnId="{26D467F8-DD28-4702-98EB-ECE78EAE8B22}">
      <dgm:prSet/>
      <dgm:spPr/>
      <dgm:t>
        <a:bodyPr/>
        <a:lstStyle/>
        <a:p>
          <a:endParaRPr lang="en-US"/>
        </a:p>
      </dgm:t>
    </dgm:pt>
    <dgm:pt modelId="{1E75A76B-330F-49FA-8C76-BE80F0106DC0}" type="pres">
      <dgm:prSet presAssocID="{CB0E8AA1-F17D-4650-A1D0-87A1CC29CA32}" presName="Name0" presStyleCnt="0">
        <dgm:presLayoutVars>
          <dgm:dir/>
          <dgm:animLvl val="lvl"/>
          <dgm:resizeHandles val="exact"/>
        </dgm:presLayoutVars>
      </dgm:prSet>
      <dgm:spPr/>
    </dgm:pt>
    <dgm:pt modelId="{C266B5BD-D8AC-49B6-9B6D-BF3B86A31602}" type="pres">
      <dgm:prSet presAssocID="{2AE7C672-37B5-445D-AC8E-59577D1EF341}" presName="boxAndChildren" presStyleCnt="0"/>
      <dgm:spPr/>
    </dgm:pt>
    <dgm:pt modelId="{7FEBAFDC-0F11-4BEB-A66B-917CBE11C48D}" type="pres">
      <dgm:prSet presAssocID="{2AE7C672-37B5-445D-AC8E-59577D1EF341}" presName="parentTextBox" presStyleLbl="node1" presStyleIdx="0" presStyleCnt="1"/>
      <dgm:spPr/>
    </dgm:pt>
    <dgm:pt modelId="{8EA3D26B-EAD9-43BF-AE06-9C82B97306D7}" type="pres">
      <dgm:prSet presAssocID="{2AE7C672-37B5-445D-AC8E-59577D1EF341}" presName="entireBox" presStyleLbl="node1" presStyleIdx="0" presStyleCnt="1" custLinFactNeighborX="341" custLinFactNeighborY="-5709"/>
      <dgm:spPr/>
    </dgm:pt>
    <dgm:pt modelId="{9B907045-58F6-436B-AAA1-827DE845BB4E}" type="pres">
      <dgm:prSet presAssocID="{2AE7C672-37B5-445D-AC8E-59577D1EF341}" presName="descendantBox" presStyleCnt="0"/>
      <dgm:spPr/>
    </dgm:pt>
    <dgm:pt modelId="{3A6EE30C-8606-4042-AC64-044D1F38BF7B}" type="pres">
      <dgm:prSet presAssocID="{7D24B2BD-E399-4E2E-B96E-D9307F073BD8}" presName="childTextBox" presStyleLbl="fgAccFollowNode1" presStyleIdx="0" presStyleCnt="2">
        <dgm:presLayoutVars>
          <dgm:bulletEnabled val="1"/>
        </dgm:presLayoutVars>
      </dgm:prSet>
      <dgm:spPr/>
    </dgm:pt>
    <dgm:pt modelId="{175EDF18-FA82-4C67-A129-970B14B2B493}" type="pres">
      <dgm:prSet presAssocID="{6304A53C-F59D-4E54-AB55-D0E7BDB940F2}" presName="childTextBox" presStyleLbl="fgAccFollowNode1" presStyleIdx="1" presStyleCnt="2">
        <dgm:presLayoutVars>
          <dgm:bulletEnabled val="1"/>
        </dgm:presLayoutVars>
      </dgm:prSet>
      <dgm:spPr/>
    </dgm:pt>
  </dgm:ptLst>
  <dgm:cxnLst>
    <dgm:cxn modelId="{BF4AA141-9675-4F44-B874-098A073783A0}" srcId="{CB0E8AA1-F17D-4650-A1D0-87A1CC29CA32}" destId="{2AE7C672-37B5-445D-AC8E-59577D1EF341}" srcOrd="0" destOrd="0" parTransId="{C1359194-D539-49B2-8565-CFABBAB699BE}" sibTransId="{CDA68CDF-0F65-4A9B-B405-6423C200E9E7}"/>
    <dgm:cxn modelId="{5C7A9771-D5B0-4E6D-A160-9A39F5E57CFF}" type="presOf" srcId="{2AE7C672-37B5-445D-AC8E-59577D1EF341}" destId="{7FEBAFDC-0F11-4BEB-A66B-917CBE11C48D}" srcOrd="0" destOrd="0" presId="urn:microsoft.com/office/officeart/2005/8/layout/process4"/>
    <dgm:cxn modelId="{14B88C56-BF25-4411-8A1F-D8CCB7A58E20}" type="presOf" srcId="{7D24B2BD-E399-4E2E-B96E-D9307F073BD8}" destId="{3A6EE30C-8606-4042-AC64-044D1F38BF7B}" srcOrd="0" destOrd="0" presId="urn:microsoft.com/office/officeart/2005/8/layout/process4"/>
    <dgm:cxn modelId="{19F79399-6C3D-4CEB-A67C-63D108B98CF3}" type="presOf" srcId="{6304A53C-F59D-4E54-AB55-D0E7BDB940F2}" destId="{175EDF18-FA82-4C67-A129-970B14B2B493}" srcOrd="0" destOrd="0" presId="urn:microsoft.com/office/officeart/2005/8/layout/process4"/>
    <dgm:cxn modelId="{2311F3CD-0A91-4139-8CA9-A1F4E721E14B}" type="presOf" srcId="{CB0E8AA1-F17D-4650-A1D0-87A1CC29CA32}" destId="{1E75A76B-330F-49FA-8C76-BE80F0106DC0}" srcOrd="0" destOrd="0" presId="urn:microsoft.com/office/officeart/2005/8/layout/process4"/>
    <dgm:cxn modelId="{DA368AE8-AA25-4A80-8C57-0A5471A53290}" srcId="{2AE7C672-37B5-445D-AC8E-59577D1EF341}" destId="{7D24B2BD-E399-4E2E-B96E-D9307F073BD8}" srcOrd="0" destOrd="0" parTransId="{2A2F18DC-8AF2-4F78-9E24-C9FEE8469A3C}" sibTransId="{59652269-4C97-4067-93DF-4647E08E8354}"/>
    <dgm:cxn modelId="{A08652EB-6FB9-4815-92AB-5C4419DA48C2}" type="presOf" srcId="{2AE7C672-37B5-445D-AC8E-59577D1EF341}" destId="{8EA3D26B-EAD9-43BF-AE06-9C82B97306D7}" srcOrd="1" destOrd="0" presId="urn:microsoft.com/office/officeart/2005/8/layout/process4"/>
    <dgm:cxn modelId="{26D467F8-DD28-4702-98EB-ECE78EAE8B22}" srcId="{2AE7C672-37B5-445D-AC8E-59577D1EF341}" destId="{6304A53C-F59D-4E54-AB55-D0E7BDB940F2}" srcOrd="1" destOrd="0" parTransId="{27A4889A-236F-4159-8B6E-F3B6704EB0CA}" sibTransId="{A1AECA4F-3946-4386-BF25-40C3C2738BAD}"/>
    <dgm:cxn modelId="{2533A689-1F7A-4531-AE7A-BA673CF57EBD}" type="presParOf" srcId="{1E75A76B-330F-49FA-8C76-BE80F0106DC0}" destId="{C266B5BD-D8AC-49B6-9B6D-BF3B86A31602}" srcOrd="0" destOrd="0" presId="urn:microsoft.com/office/officeart/2005/8/layout/process4"/>
    <dgm:cxn modelId="{02903C35-A210-4510-B687-D1DC2335C0D8}" type="presParOf" srcId="{C266B5BD-D8AC-49B6-9B6D-BF3B86A31602}" destId="{7FEBAFDC-0F11-4BEB-A66B-917CBE11C48D}" srcOrd="0" destOrd="0" presId="urn:microsoft.com/office/officeart/2005/8/layout/process4"/>
    <dgm:cxn modelId="{18DB0524-0A81-4670-B0D3-A2E1EB838AF7}" type="presParOf" srcId="{C266B5BD-D8AC-49B6-9B6D-BF3B86A31602}" destId="{8EA3D26B-EAD9-43BF-AE06-9C82B97306D7}" srcOrd="1" destOrd="0" presId="urn:microsoft.com/office/officeart/2005/8/layout/process4"/>
    <dgm:cxn modelId="{5627DB0E-C08B-4A0D-AD93-6505D6A46535}" type="presParOf" srcId="{C266B5BD-D8AC-49B6-9B6D-BF3B86A31602}" destId="{9B907045-58F6-436B-AAA1-827DE845BB4E}" srcOrd="2" destOrd="0" presId="urn:microsoft.com/office/officeart/2005/8/layout/process4"/>
    <dgm:cxn modelId="{FC8C3364-3811-4C12-969A-7F2F3A6ECAC4}" type="presParOf" srcId="{9B907045-58F6-436B-AAA1-827DE845BB4E}" destId="{3A6EE30C-8606-4042-AC64-044D1F38BF7B}" srcOrd="0" destOrd="0" presId="urn:microsoft.com/office/officeart/2005/8/layout/process4"/>
    <dgm:cxn modelId="{27B5B405-C0E6-44EC-BA31-249A7E5AF7E8}" type="presParOf" srcId="{9B907045-58F6-436B-AAA1-827DE845BB4E}" destId="{175EDF18-FA82-4C67-A129-970B14B2B493}" srcOrd="1" destOrd="0" presId="urn:microsoft.com/office/officeart/2005/8/layout/process4"/>
  </dgm:cxnLst>
  <dgm:bg/>
  <dgm:whole>
    <a:ln>
      <a:solidFill>
        <a:schemeClr val="accent2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E32D4A-E85A-41BE-BE55-3AA5E6D9C239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5E5738F-5E3C-4503-B593-241C39A5A142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en-US" sz="1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Childcare Center </a:t>
          </a:r>
        </a:p>
        <a:p>
          <a:pPr>
            <a:spcAft>
              <a:spcPct val="35000"/>
            </a:spcAft>
          </a:pPr>
          <a:r>
            <a:rPr lang="en-US" sz="1500" spc="100" baseline="0" dirty="0">
              <a:latin typeface="Britannic Bold" panose="020B0903060703020204" pitchFamily="34" charset="0"/>
            </a:rPr>
            <a:t>To pay the salary of the employee(s) and/or administration performing work for the activity.</a:t>
          </a:r>
        </a:p>
      </dgm:t>
    </dgm:pt>
    <dgm:pt modelId="{5EA52A78-B2DE-4011-B57E-3D69F68CB19E}" type="parTrans" cxnId="{81BE160A-3AF6-40A7-A07E-0071A9C1B701}">
      <dgm:prSet/>
      <dgm:spPr/>
      <dgm:t>
        <a:bodyPr/>
        <a:lstStyle/>
        <a:p>
          <a:endParaRPr lang="en-US"/>
        </a:p>
      </dgm:t>
    </dgm:pt>
    <dgm:pt modelId="{F1ECCA4C-A7CE-48F9-AD7B-9336B5224140}" type="sibTrans" cxnId="{81BE160A-3AF6-40A7-A07E-0071A9C1B701}">
      <dgm:prSet/>
      <dgm:spPr/>
      <dgm:t>
        <a:bodyPr/>
        <a:lstStyle/>
        <a:p>
          <a:endParaRPr lang="en-US"/>
        </a:p>
      </dgm:t>
    </dgm:pt>
    <dgm:pt modelId="{6C231CA0-F187-45A6-B477-36258DD57D3E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en-US" sz="1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Food Pantry </a:t>
          </a:r>
        </a:p>
        <a:p>
          <a:pPr>
            <a:spcAft>
              <a:spcPct val="35000"/>
            </a:spcAft>
          </a:pPr>
          <a:r>
            <a:rPr lang="en-US" sz="1500" spc="100" baseline="0" dirty="0">
              <a:latin typeface="Britannic Bold" panose="020B0903060703020204" pitchFamily="34" charset="0"/>
            </a:rPr>
            <a:t>Unless the pantry only serves one of the </a:t>
          </a:r>
          <a:r>
            <a:rPr lang="en-US" sz="1500" i="1" u="sng" spc="100" baseline="0" dirty="0">
              <a:latin typeface="Britannic Bold" panose="020B0903060703020204" pitchFamily="34" charset="0"/>
            </a:rPr>
            <a:t>presumed</a:t>
          </a:r>
          <a:r>
            <a:rPr lang="en-US" sz="1500" spc="100" baseline="0" dirty="0">
              <a:latin typeface="Britannic Bold" panose="020B0903060703020204" pitchFamily="34" charset="0"/>
            </a:rPr>
            <a:t> categories.</a:t>
          </a:r>
        </a:p>
      </dgm:t>
    </dgm:pt>
    <dgm:pt modelId="{C06164D1-16CF-49C8-A10C-3CF61F2FA3A1}" type="parTrans" cxnId="{68AC45BD-719D-4E6C-A4BC-89176625A9F3}">
      <dgm:prSet/>
      <dgm:spPr/>
      <dgm:t>
        <a:bodyPr/>
        <a:lstStyle/>
        <a:p>
          <a:endParaRPr lang="en-US"/>
        </a:p>
      </dgm:t>
    </dgm:pt>
    <dgm:pt modelId="{5CD4FC5A-F9CA-4177-8958-007861C9E1DE}" type="sibTrans" cxnId="{68AC45BD-719D-4E6C-A4BC-89176625A9F3}">
      <dgm:prSet/>
      <dgm:spPr/>
      <dgm:t>
        <a:bodyPr/>
        <a:lstStyle/>
        <a:p>
          <a:endParaRPr lang="en-US"/>
        </a:p>
      </dgm:t>
    </dgm:pt>
    <dgm:pt modelId="{DE281014-B9ED-49C4-8D25-0F76874F865A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en-US" sz="1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Job Training </a:t>
          </a:r>
        </a:p>
        <a:p>
          <a:pPr>
            <a:spcAft>
              <a:spcPct val="35000"/>
            </a:spcAft>
          </a:pPr>
          <a:r>
            <a:rPr lang="en-US" sz="1500" spc="100" baseline="0" dirty="0">
              <a:latin typeface="Britannic Bold" panose="020B0903060703020204" pitchFamily="34" charset="0"/>
            </a:rPr>
            <a:t>To pay the salary of person(s) providing the training.</a:t>
          </a:r>
        </a:p>
      </dgm:t>
    </dgm:pt>
    <dgm:pt modelId="{F9CA6C11-C4E2-452D-AF73-225263EE7018}" type="parTrans" cxnId="{A98BBE6D-449B-4FCD-9319-3EC030BFB93C}">
      <dgm:prSet/>
      <dgm:spPr/>
      <dgm:t>
        <a:bodyPr/>
        <a:lstStyle/>
        <a:p>
          <a:endParaRPr lang="en-US"/>
        </a:p>
      </dgm:t>
    </dgm:pt>
    <dgm:pt modelId="{D4E7366A-FA2E-4497-9F42-B300DDAF7946}" type="sibTrans" cxnId="{A98BBE6D-449B-4FCD-9319-3EC030BFB93C}">
      <dgm:prSet/>
      <dgm:spPr/>
      <dgm:t>
        <a:bodyPr/>
        <a:lstStyle/>
        <a:p>
          <a:endParaRPr lang="en-US"/>
        </a:p>
      </dgm:t>
    </dgm:pt>
    <dgm:pt modelId="{9E8CFD53-FEC4-46FB-B27C-B01DFCB1AC33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en-US" sz="1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Public Facility</a:t>
          </a:r>
        </a:p>
        <a:p>
          <a:pPr>
            <a:spcAft>
              <a:spcPct val="35000"/>
            </a:spcAft>
          </a:pPr>
          <a:r>
            <a:rPr lang="en-US" sz="1500" spc="100" baseline="0" dirty="0">
              <a:latin typeface="Britannic Bold" panose="020B0903060703020204" pitchFamily="34" charset="0"/>
            </a:rPr>
            <a:t>To pay for playground equipment.</a:t>
          </a:r>
        </a:p>
      </dgm:t>
    </dgm:pt>
    <dgm:pt modelId="{9BDCC58D-14F3-4D75-9810-0C57A313A717}" type="parTrans" cxnId="{9F9600B3-D54F-49D7-99AD-B3AC05F96557}">
      <dgm:prSet/>
      <dgm:spPr/>
      <dgm:t>
        <a:bodyPr/>
        <a:lstStyle/>
        <a:p>
          <a:endParaRPr lang="en-US"/>
        </a:p>
      </dgm:t>
    </dgm:pt>
    <dgm:pt modelId="{2F18A9F0-97EE-4C34-9BB8-4F581300E8C1}" type="sibTrans" cxnId="{9F9600B3-D54F-49D7-99AD-B3AC05F96557}">
      <dgm:prSet/>
      <dgm:spPr/>
      <dgm:t>
        <a:bodyPr/>
        <a:lstStyle/>
        <a:p>
          <a:endParaRPr lang="en-US"/>
        </a:p>
      </dgm:t>
    </dgm:pt>
    <dgm:pt modelId="{CCC5CEAD-ADEF-40A8-ABE4-354C738475E9}" type="pres">
      <dgm:prSet presAssocID="{22E32D4A-E85A-41BE-BE55-3AA5E6D9C239}" presName="Name0" presStyleCnt="0">
        <dgm:presLayoutVars>
          <dgm:dir/>
          <dgm:animLvl val="lvl"/>
          <dgm:resizeHandles val="exact"/>
        </dgm:presLayoutVars>
      </dgm:prSet>
      <dgm:spPr/>
    </dgm:pt>
    <dgm:pt modelId="{A8810130-524F-49C7-8B5D-C97B1C37C46F}" type="pres">
      <dgm:prSet presAssocID="{DE281014-B9ED-49C4-8D25-0F76874F865A}" presName="boxAndChildren" presStyleCnt="0"/>
      <dgm:spPr/>
    </dgm:pt>
    <dgm:pt modelId="{60CD02D7-8FD0-43A5-B08B-78BB727E1371}" type="pres">
      <dgm:prSet presAssocID="{DE281014-B9ED-49C4-8D25-0F76874F865A}" presName="parentTextBox" presStyleLbl="node1" presStyleIdx="0" presStyleCnt="4"/>
      <dgm:spPr/>
    </dgm:pt>
    <dgm:pt modelId="{0AC9CC5A-CBB5-4F04-BBD8-7A9DF35BF03D}" type="pres">
      <dgm:prSet presAssocID="{5CD4FC5A-F9CA-4177-8958-007861C9E1DE}" presName="sp" presStyleCnt="0"/>
      <dgm:spPr/>
    </dgm:pt>
    <dgm:pt modelId="{AB8A356C-3005-450A-B648-16A43EC7E318}" type="pres">
      <dgm:prSet presAssocID="{6C231CA0-F187-45A6-B477-36258DD57D3E}" presName="arrowAndChildren" presStyleCnt="0"/>
      <dgm:spPr/>
    </dgm:pt>
    <dgm:pt modelId="{7E64697E-2EE5-4D2F-BC7A-EE9CF7F59DD1}" type="pres">
      <dgm:prSet presAssocID="{6C231CA0-F187-45A6-B477-36258DD57D3E}" presName="parentTextArrow" presStyleLbl="node1" presStyleIdx="1" presStyleCnt="4"/>
      <dgm:spPr/>
    </dgm:pt>
    <dgm:pt modelId="{09215E32-3AF6-45D9-975C-3EBA50917332}" type="pres">
      <dgm:prSet presAssocID="{2F18A9F0-97EE-4C34-9BB8-4F581300E8C1}" presName="sp" presStyleCnt="0"/>
      <dgm:spPr/>
    </dgm:pt>
    <dgm:pt modelId="{0F06B2EF-9176-4D11-91C5-09DAEF134DFB}" type="pres">
      <dgm:prSet presAssocID="{9E8CFD53-FEC4-46FB-B27C-B01DFCB1AC33}" presName="arrowAndChildren" presStyleCnt="0"/>
      <dgm:spPr/>
    </dgm:pt>
    <dgm:pt modelId="{4CA7F7E3-692B-469B-94B0-8671BC8BCFED}" type="pres">
      <dgm:prSet presAssocID="{9E8CFD53-FEC4-46FB-B27C-B01DFCB1AC33}" presName="parentTextArrow" presStyleLbl="node1" presStyleIdx="2" presStyleCnt="4"/>
      <dgm:spPr/>
    </dgm:pt>
    <dgm:pt modelId="{98ED685E-05E8-4965-9CF1-48C823552B29}" type="pres">
      <dgm:prSet presAssocID="{F1ECCA4C-A7CE-48F9-AD7B-9336B5224140}" presName="sp" presStyleCnt="0"/>
      <dgm:spPr/>
    </dgm:pt>
    <dgm:pt modelId="{99C033E2-0A90-4AAD-B685-5E93CAF68D73}" type="pres">
      <dgm:prSet presAssocID="{65E5738F-5E3C-4503-B593-241C39A5A142}" presName="arrowAndChildren" presStyleCnt="0"/>
      <dgm:spPr/>
    </dgm:pt>
    <dgm:pt modelId="{3B4CF272-380D-4D33-80D9-55F02F3DD7E0}" type="pres">
      <dgm:prSet presAssocID="{65E5738F-5E3C-4503-B593-241C39A5A142}" presName="parentTextArrow" presStyleLbl="node1" presStyleIdx="3" presStyleCnt="4"/>
      <dgm:spPr/>
    </dgm:pt>
  </dgm:ptLst>
  <dgm:cxnLst>
    <dgm:cxn modelId="{81BE160A-3AF6-40A7-A07E-0071A9C1B701}" srcId="{22E32D4A-E85A-41BE-BE55-3AA5E6D9C239}" destId="{65E5738F-5E3C-4503-B593-241C39A5A142}" srcOrd="0" destOrd="0" parTransId="{5EA52A78-B2DE-4011-B57E-3D69F68CB19E}" sibTransId="{F1ECCA4C-A7CE-48F9-AD7B-9336B5224140}"/>
    <dgm:cxn modelId="{FF8A9742-F1AC-4FC1-875E-73A8F9DDB78E}" type="presOf" srcId="{22E32D4A-E85A-41BE-BE55-3AA5E6D9C239}" destId="{CCC5CEAD-ADEF-40A8-ABE4-354C738475E9}" srcOrd="0" destOrd="0" presId="urn:microsoft.com/office/officeart/2005/8/layout/process4"/>
    <dgm:cxn modelId="{A98BBE6D-449B-4FCD-9319-3EC030BFB93C}" srcId="{22E32D4A-E85A-41BE-BE55-3AA5E6D9C239}" destId="{DE281014-B9ED-49C4-8D25-0F76874F865A}" srcOrd="3" destOrd="0" parTransId="{F9CA6C11-C4E2-452D-AF73-225263EE7018}" sibTransId="{D4E7366A-FA2E-4497-9F42-B300DDAF7946}"/>
    <dgm:cxn modelId="{F6C67A4E-9481-4D50-A117-81F47F531566}" type="presOf" srcId="{DE281014-B9ED-49C4-8D25-0F76874F865A}" destId="{60CD02D7-8FD0-43A5-B08B-78BB727E1371}" srcOrd="0" destOrd="0" presId="urn:microsoft.com/office/officeart/2005/8/layout/process4"/>
    <dgm:cxn modelId="{20F0817D-A2AE-4EC3-8775-B621288217DD}" type="presOf" srcId="{6C231CA0-F187-45A6-B477-36258DD57D3E}" destId="{7E64697E-2EE5-4D2F-BC7A-EE9CF7F59DD1}" srcOrd="0" destOrd="0" presId="urn:microsoft.com/office/officeart/2005/8/layout/process4"/>
    <dgm:cxn modelId="{9F9600B3-D54F-49D7-99AD-B3AC05F96557}" srcId="{22E32D4A-E85A-41BE-BE55-3AA5E6D9C239}" destId="{9E8CFD53-FEC4-46FB-B27C-B01DFCB1AC33}" srcOrd="1" destOrd="0" parTransId="{9BDCC58D-14F3-4D75-9810-0C57A313A717}" sibTransId="{2F18A9F0-97EE-4C34-9BB8-4F581300E8C1}"/>
    <dgm:cxn modelId="{A84EAABC-8B4F-41B4-8824-146F4195D51B}" type="presOf" srcId="{65E5738F-5E3C-4503-B593-241C39A5A142}" destId="{3B4CF272-380D-4D33-80D9-55F02F3DD7E0}" srcOrd="0" destOrd="0" presId="urn:microsoft.com/office/officeart/2005/8/layout/process4"/>
    <dgm:cxn modelId="{68AC45BD-719D-4E6C-A4BC-89176625A9F3}" srcId="{22E32D4A-E85A-41BE-BE55-3AA5E6D9C239}" destId="{6C231CA0-F187-45A6-B477-36258DD57D3E}" srcOrd="2" destOrd="0" parTransId="{C06164D1-16CF-49C8-A10C-3CF61F2FA3A1}" sibTransId="{5CD4FC5A-F9CA-4177-8958-007861C9E1DE}"/>
    <dgm:cxn modelId="{9330BECB-0F04-425A-99C2-BA5746462B87}" type="presOf" srcId="{9E8CFD53-FEC4-46FB-B27C-B01DFCB1AC33}" destId="{4CA7F7E3-692B-469B-94B0-8671BC8BCFED}" srcOrd="0" destOrd="0" presId="urn:microsoft.com/office/officeart/2005/8/layout/process4"/>
    <dgm:cxn modelId="{4CC1F281-022A-4E4C-8D4B-5FF2AA428D55}" type="presParOf" srcId="{CCC5CEAD-ADEF-40A8-ABE4-354C738475E9}" destId="{A8810130-524F-49C7-8B5D-C97B1C37C46F}" srcOrd="0" destOrd="0" presId="urn:microsoft.com/office/officeart/2005/8/layout/process4"/>
    <dgm:cxn modelId="{30BC2C67-5184-464B-9075-2440227D8F96}" type="presParOf" srcId="{A8810130-524F-49C7-8B5D-C97B1C37C46F}" destId="{60CD02D7-8FD0-43A5-B08B-78BB727E1371}" srcOrd="0" destOrd="0" presId="urn:microsoft.com/office/officeart/2005/8/layout/process4"/>
    <dgm:cxn modelId="{BFBFDD79-3E63-47DA-9292-175BBDCE1373}" type="presParOf" srcId="{CCC5CEAD-ADEF-40A8-ABE4-354C738475E9}" destId="{0AC9CC5A-CBB5-4F04-BBD8-7A9DF35BF03D}" srcOrd="1" destOrd="0" presId="urn:microsoft.com/office/officeart/2005/8/layout/process4"/>
    <dgm:cxn modelId="{15C9ECF2-0998-4FF0-8E30-F92DD792EC2F}" type="presParOf" srcId="{CCC5CEAD-ADEF-40A8-ABE4-354C738475E9}" destId="{AB8A356C-3005-450A-B648-16A43EC7E318}" srcOrd="2" destOrd="0" presId="urn:microsoft.com/office/officeart/2005/8/layout/process4"/>
    <dgm:cxn modelId="{19655BAB-4775-4D04-ADCA-52940D67C7C7}" type="presParOf" srcId="{AB8A356C-3005-450A-B648-16A43EC7E318}" destId="{7E64697E-2EE5-4D2F-BC7A-EE9CF7F59DD1}" srcOrd="0" destOrd="0" presId="urn:microsoft.com/office/officeart/2005/8/layout/process4"/>
    <dgm:cxn modelId="{514D6768-B56C-44C3-9887-899E1D0DBE89}" type="presParOf" srcId="{CCC5CEAD-ADEF-40A8-ABE4-354C738475E9}" destId="{09215E32-3AF6-45D9-975C-3EBA50917332}" srcOrd="3" destOrd="0" presId="urn:microsoft.com/office/officeart/2005/8/layout/process4"/>
    <dgm:cxn modelId="{6FB8A7B5-FD4E-4D21-BFAD-62955004979A}" type="presParOf" srcId="{CCC5CEAD-ADEF-40A8-ABE4-354C738475E9}" destId="{0F06B2EF-9176-4D11-91C5-09DAEF134DFB}" srcOrd="4" destOrd="0" presId="urn:microsoft.com/office/officeart/2005/8/layout/process4"/>
    <dgm:cxn modelId="{0446518C-3947-4DE4-AC24-36FC94314838}" type="presParOf" srcId="{0F06B2EF-9176-4D11-91C5-09DAEF134DFB}" destId="{4CA7F7E3-692B-469B-94B0-8671BC8BCFED}" srcOrd="0" destOrd="0" presId="urn:microsoft.com/office/officeart/2005/8/layout/process4"/>
    <dgm:cxn modelId="{AD072D0A-97D1-4E29-A1BD-DEA7A77A269D}" type="presParOf" srcId="{CCC5CEAD-ADEF-40A8-ABE4-354C738475E9}" destId="{98ED685E-05E8-4965-9CF1-48C823552B29}" srcOrd="5" destOrd="0" presId="urn:microsoft.com/office/officeart/2005/8/layout/process4"/>
    <dgm:cxn modelId="{A0ED18F6-D13C-4E4B-9DB6-14A173A52A27}" type="presParOf" srcId="{CCC5CEAD-ADEF-40A8-ABE4-354C738475E9}" destId="{99C033E2-0A90-4AAD-B685-5E93CAF68D73}" srcOrd="6" destOrd="0" presId="urn:microsoft.com/office/officeart/2005/8/layout/process4"/>
    <dgm:cxn modelId="{010361C7-986B-4813-ADCD-B776B10BDCA4}" type="presParOf" srcId="{99C033E2-0A90-4AAD-B685-5E93CAF68D73}" destId="{3B4CF272-380D-4D33-80D9-55F02F3DD7E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F3CA76-5671-4CDC-AFD8-57EAFD39F666}" type="doc">
      <dgm:prSet loTypeId="urn:microsoft.com/office/officeart/2005/8/layout/hierarchy1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B810723-2398-499D-9786-9233EDE67AF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>
              <a:latin typeface="Aptos ExtraBold" panose="020B0004020202020204" pitchFamily="34" charset="0"/>
            </a:rPr>
            <a:t>Remember!!!</a:t>
          </a:r>
          <a:endParaRPr lang="en-US" sz="1900" dirty="0">
            <a:latin typeface="Aptos ExtraBold" panose="020B0004020202020204" pitchFamily="34" charset="0"/>
          </a:endParaRPr>
        </a:p>
      </dgm:t>
    </dgm:pt>
    <dgm:pt modelId="{C10D9DAD-13A2-4889-BEBA-438957EED7EA}" type="parTrans" cxnId="{728280A7-459C-4B26-9890-CE67FE669622}">
      <dgm:prSet/>
      <dgm:spPr/>
      <dgm:t>
        <a:bodyPr/>
        <a:lstStyle/>
        <a:p>
          <a:endParaRPr lang="en-US"/>
        </a:p>
      </dgm:t>
    </dgm:pt>
    <dgm:pt modelId="{7CB5532A-FBF2-4BA9-964D-E0119CE588DD}" type="sibTrans" cxnId="{728280A7-459C-4B26-9890-CE67FE66962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16997C1-FE5B-42C3-972F-56400AC7C63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tos ExtraBold" panose="020B0004020202020204" pitchFamily="34" charset="0"/>
            </a:rPr>
            <a:t>51% of clients MUST Fall Under HUD’s Income Guidelines</a:t>
          </a:r>
        </a:p>
      </dgm:t>
    </dgm:pt>
    <dgm:pt modelId="{7B612DB1-B744-4521-A153-0C4E070B98AF}" type="parTrans" cxnId="{3D5A323E-4173-4328-A53D-399C261126F5}">
      <dgm:prSet/>
      <dgm:spPr/>
      <dgm:t>
        <a:bodyPr/>
        <a:lstStyle/>
        <a:p>
          <a:endParaRPr lang="en-US"/>
        </a:p>
      </dgm:t>
    </dgm:pt>
    <dgm:pt modelId="{51381789-FDEA-4C42-BE91-83E99DE01732}" type="sibTrans" cxnId="{3D5A323E-4173-4328-A53D-399C261126F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CD8A689-BB39-4D39-A440-75E76D3998D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>
              <a:solidFill>
                <a:schemeClr val="tx1">
                  <a:hueOff val="0"/>
                  <a:satOff val="0"/>
                  <a:lumOff val="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tos ExtraBold" panose="020B0004020202020204" pitchFamily="34" charset="0"/>
            </a:rPr>
            <a:t>70% of clients MUST be in the Entitlement Community (or stricter)</a:t>
          </a:r>
        </a:p>
      </dgm:t>
    </dgm:pt>
    <dgm:pt modelId="{E09D02D2-A4D8-45A2-B20B-59C3E3215742}" type="parTrans" cxnId="{DACDCDCD-E212-40A8-AE86-2ADE0BDFC9AA}">
      <dgm:prSet/>
      <dgm:spPr/>
      <dgm:t>
        <a:bodyPr/>
        <a:lstStyle/>
        <a:p>
          <a:endParaRPr lang="en-US"/>
        </a:p>
      </dgm:t>
    </dgm:pt>
    <dgm:pt modelId="{546EF1FF-4377-4B91-BBE6-3AA966CCED9C}" type="sibTrans" cxnId="{DACDCDCD-E212-40A8-AE86-2ADE0BDFC9AA}">
      <dgm:prSet/>
      <dgm:spPr/>
      <dgm:t>
        <a:bodyPr/>
        <a:lstStyle/>
        <a:p>
          <a:endParaRPr lang="en-US"/>
        </a:p>
      </dgm:t>
    </dgm:pt>
    <dgm:pt modelId="{4E73EAA7-E64D-4BEC-B778-4DAAF6DA6084}" type="pres">
      <dgm:prSet presAssocID="{1FF3CA76-5671-4CDC-AFD8-57EAFD39F6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5719404-6E7A-45D0-8E50-5D0FDF69F5A6}" type="pres">
      <dgm:prSet presAssocID="{1B810723-2398-499D-9786-9233EDE67AF8}" presName="hierRoot1" presStyleCnt="0"/>
      <dgm:spPr/>
    </dgm:pt>
    <dgm:pt modelId="{91F52A06-ACEA-4131-B92C-1B220095D0DA}" type="pres">
      <dgm:prSet presAssocID="{1B810723-2398-499D-9786-9233EDE67AF8}" presName="composite" presStyleCnt="0"/>
      <dgm:spPr/>
    </dgm:pt>
    <dgm:pt modelId="{E5D2533A-90B9-495A-B40F-628BC6D18EA1}" type="pres">
      <dgm:prSet presAssocID="{1B810723-2398-499D-9786-9233EDE67AF8}" presName="background" presStyleLbl="node0" presStyleIdx="0" presStyleCnt="3"/>
      <dgm:spPr/>
    </dgm:pt>
    <dgm:pt modelId="{17DEF02D-169B-4A44-BCA1-B1239119A036}" type="pres">
      <dgm:prSet presAssocID="{1B810723-2398-499D-9786-9233EDE67AF8}" presName="text" presStyleLbl="fgAcc0" presStyleIdx="0" presStyleCnt="3">
        <dgm:presLayoutVars>
          <dgm:chPref val="3"/>
        </dgm:presLayoutVars>
      </dgm:prSet>
      <dgm:spPr/>
    </dgm:pt>
    <dgm:pt modelId="{C0B4ADA2-DB8B-4967-BBF5-EFB800119ECE}" type="pres">
      <dgm:prSet presAssocID="{1B810723-2398-499D-9786-9233EDE67AF8}" presName="hierChild2" presStyleCnt="0"/>
      <dgm:spPr/>
    </dgm:pt>
    <dgm:pt modelId="{73A595AA-894B-4809-842D-C1DB9872C1A7}" type="pres">
      <dgm:prSet presAssocID="{F16997C1-FE5B-42C3-972F-56400AC7C63D}" presName="hierRoot1" presStyleCnt="0"/>
      <dgm:spPr/>
    </dgm:pt>
    <dgm:pt modelId="{14ED3461-D022-48F0-A072-A0CF69E4E5E2}" type="pres">
      <dgm:prSet presAssocID="{F16997C1-FE5B-42C3-972F-56400AC7C63D}" presName="composite" presStyleCnt="0"/>
      <dgm:spPr/>
    </dgm:pt>
    <dgm:pt modelId="{37F3F965-E3A3-4F69-9DD2-59F23AF3B46B}" type="pres">
      <dgm:prSet presAssocID="{F16997C1-FE5B-42C3-972F-56400AC7C63D}" presName="background" presStyleLbl="node0" presStyleIdx="1" presStyleCnt="3"/>
      <dgm:spPr/>
    </dgm:pt>
    <dgm:pt modelId="{D9CB7642-421D-4680-A243-5C10F75B0628}" type="pres">
      <dgm:prSet presAssocID="{F16997C1-FE5B-42C3-972F-56400AC7C63D}" presName="text" presStyleLbl="fgAcc0" presStyleIdx="1" presStyleCnt="3">
        <dgm:presLayoutVars>
          <dgm:chPref val="3"/>
        </dgm:presLayoutVars>
      </dgm:prSet>
      <dgm:spPr/>
    </dgm:pt>
    <dgm:pt modelId="{C38AFCF0-1C38-4CC0-9948-DC69A24EC036}" type="pres">
      <dgm:prSet presAssocID="{F16997C1-FE5B-42C3-972F-56400AC7C63D}" presName="hierChild2" presStyleCnt="0"/>
      <dgm:spPr/>
    </dgm:pt>
    <dgm:pt modelId="{EF52B71E-1E88-4A99-A9A9-8A652AF2193A}" type="pres">
      <dgm:prSet presAssocID="{DCD8A689-BB39-4D39-A440-75E76D3998D3}" presName="hierRoot1" presStyleCnt="0"/>
      <dgm:spPr/>
    </dgm:pt>
    <dgm:pt modelId="{B748B8FB-B750-48B2-893E-37805057A853}" type="pres">
      <dgm:prSet presAssocID="{DCD8A689-BB39-4D39-A440-75E76D3998D3}" presName="composite" presStyleCnt="0"/>
      <dgm:spPr/>
    </dgm:pt>
    <dgm:pt modelId="{8F6B4C60-0F7F-4DF7-81B3-02D1D403D4BE}" type="pres">
      <dgm:prSet presAssocID="{DCD8A689-BB39-4D39-A440-75E76D3998D3}" presName="background" presStyleLbl="node0" presStyleIdx="2" presStyleCnt="3"/>
      <dgm:spPr/>
    </dgm:pt>
    <dgm:pt modelId="{64C042ED-C3D6-4B61-AF3C-702EA6546BF4}" type="pres">
      <dgm:prSet presAssocID="{DCD8A689-BB39-4D39-A440-75E76D3998D3}" presName="text" presStyleLbl="fgAcc0" presStyleIdx="2" presStyleCnt="3">
        <dgm:presLayoutVars>
          <dgm:chPref val="3"/>
        </dgm:presLayoutVars>
      </dgm:prSet>
      <dgm:spPr/>
    </dgm:pt>
    <dgm:pt modelId="{297F9F84-3A2D-4F44-9A10-19895622D117}" type="pres">
      <dgm:prSet presAssocID="{DCD8A689-BB39-4D39-A440-75E76D3998D3}" presName="hierChild2" presStyleCnt="0"/>
      <dgm:spPr/>
    </dgm:pt>
  </dgm:ptLst>
  <dgm:cxnLst>
    <dgm:cxn modelId="{3D5A323E-4173-4328-A53D-399C261126F5}" srcId="{1FF3CA76-5671-4CDC-AFD8-57EAFD39F666}" destId="{F16997C1-FE5B-42C3-972F-56400AC7C63D}" srcOrd="1" destOrd="0" parTransId="{7B612DB1-B744-4521-A153-0C4E070B98AF}" sibTransId="{51381789-FDEA-4C42-BE91-83E99DE01732}"/>
    <dgm:cxn modelId="{CB67F599-4E32-4412-9F49-CB7EB8A4842D}" type="presOf" srcId="{DCD8A689-BB39-4D39-A440-75E76D3998D3}" destId="{64C042ED-C3D6-4B61-AF3C-702EA6546BF4}" srcOrd="0" destOrd="0" presId="urn:microsoft.com/office/officeart/2005/8/layout/hierarchy1"/>
    <dgm:cxn modelId="{728280A7-459C-4B26-9890-CE67FE669622}" srcId="{1FF3CA76-5671-4CDC-AFD8-57EAFD39F666}" destId="{1B810723-2398-499D-9786-9233EDE67AF8}" srcOrd="0" destOrd="0" parTransId="{C10D9DAD-13A2-4889-BEBA-438957EED7EA}" sibTransId="{7CB5532A-FBF2-4BA9-964D-E0119CE588DD}"/>
    <dgm:cxn modelId="{A674C7C2-08A7-4C74-9418-EF88DAFA05B0}" type="presOf" srcId="{1FF3CA76-5671-4CDC-AFD8-57EAFD39F666}" destId="{4E73EAA7-E64D-4BEC-B778-4DAAF6DA6084}" srcOrd="0" destOrd="0" presId="urn:microsoft.com/office/officeart/2005/8/layout/hierarchy1"/>
    <dgm:cxn modelId="{DACDCDCD-E212-40A8-AE86-2ADE0BDFC9AA}" srcId="{1FF3CA76-5671-4CDC-AFD8-57EAFD39F666}" destId="{DCD8A689-BB39-4D39-A440-75E76D3998D3}" srcOrd="2" destOrd="0" parTransId="{E09D02D2-A4D8-45A2-B20B-59C3E3215742}" sibTransId="{546EF1FF-4377-4B91-BBE6-3AA966CCED9C}"/>
    <dgm:cxn modelId="{FE141BDE-4FBA-446B-9CF0-F8EE85DA0C21}" type="presOf" srcId="{F16997C1-FE5B-42C3-972F-56400AC7C63D}" destId="{D9CB7642-421D-4680-A243-5C10F75B0628}" srcOrd="0" destOrd="0" presId="urn:microsoft.com/office/officeart/2005/8/layout/hierarchy1"/>
    <dgm:cxn modelId="{58A2C1FF-68D1-4ABB-AD69-C17DAE1CD6C5}" type="presOf" srcId="{1B810723-2398-499D-9786-9233EDE67AF8}" destId="{17DEF02D-169B-4A44-BCA1-B1239119A036}" srcOrd="0" destOrd="0" presId="urn:microsoft.com/office/officeart/2005/8/layout/hierarchy1"/>
    <dgm:cxn modelId="{B39376BA-D4C2-46C7-80BE-0C61BC3FD7F9}" type="presParOf" srcId="{4E73EAA7-E64D-4BEC-B778-4DAAF6DA6084}" destId="{65719404-6E7A-45D0-8E50-5D0FDF69F5A6}" srcOrd="0" destOrd="0" presId="urn:microsoft.com/office/officeart/2005/8/layout/hierarchy1"/>
    <dgm:cxn modelId="{03157444-E922-4821-A300-C68DC9099225}" type="presParOf" srcId="{65719404-6E7A-45D0-8E50-5D0FDF69F5A6}" destId="{91F52A06-ACEA-4131-B92C-1B220095D0DA}" srcOrd="0" destOrd="0" presId="urn:microsoft.com/office/officeart/2005/8/layout/hierarchy1"/>
    <dgm:cxn modelId="{05E4FA52-766A-43E9-AAC0-0045C4D2D568}" type="presParOf" srcId="{91F52A06-ACEA-4131-B92C-1B220095D0DA}" destId="{E5D2533A-90B9-495A-B40F-628BC6D18EA1}" srcOrd="0" destOrd="0" presId="urn:microsoft.com/office/officeart/2005/8/layout/hierarchy1"/>
    <dgm:cxn modelId="{2D58F5B4-FC4C-4DCD-BE62-B489C8394B74}" type="presParOf" srcId="{91F52A06-ACEA-4131-B92C-1B220095D0DA}" destId="{17DEF02D-169B-4A44-BCA1-B1239119A036}" srcOrd="1" destOrd="0" presId="urn:microsoft.com/office/officeart/2005/8/layout/hierarchy1"/>
    <dgm:cxn modelId="{D42D3295-4D72-4738-9762-9CAF51AAAEC6}" type="presParOf" srcId="{65719404-6E7A-45D0-8E50-5D0FDF69F5A6}" destId="{C0B4ADA2-DB8B-4967-BBF5-EFB800119ECE}" srcOrd="1" destOrd="0" presId="urn:microsoft.com/office/officeart/2005/8/layout/hierarchy1"/>
    <dgm:cxn modelId="{FF5C0608-892D-4A62-87BA-2CB7920B3709}" type="presParOf" srcId="{4E73EAA7-E64D-4BEC-B778-4DAAF6DA6084}" destId="{73A595AA-894B-4809-842D-C1DB9872C1A7}" srcOrd="1" destOrd="0" presId="urn:microsoft.com/office/officeart/2005/8/layout/hierarchy1"/>
    <dgm:cxn modelId="{27CB42B0-E46C-4A58-B9AA-3DA80A1E59DB}" type="presParOf" srcId="{73A595AA-894B-4809-842D-C1DB9872C1A7}" destId="{14ED3461-D022-48F0-A072-A0CF69E4E5E2}" srcOrd="0" destOrd="0" presId="urn:microsoft.com/office/officeart/2005/8/layout/hierarchy1"/>
    <dgm:cxn modelId="{D0EC0520-D16A-43FB-913B-1E6A9F0AB46E}" type="presParOf" srcId="{14ED3461-D022-48F0-A072-A0CF69E4E5E2}" destId="{37F3F965-E3A3-4F69-9DD2-59F23AF3B46B}" srcOrd="0" destOrd="0" presId="urn:microsoft.com/office/officeart/2005/8/layout/hierarchy1"/>
    <dgm:cxn modelId="{FD117962-49D1-4425-821A-01836DFA2241}" type="presParOf" srcId="{14ED3461-D022-48F0-A072-A0CF69E4E5E2}" destId="{D9CB7642-421D-4680-A243-5C10F75B0628}" srcOrd="1" destOrd="0" presId="urn:microsoft.com/office/officeart/2005/8/layout/hierarchy1"/>
    <dgm:cxn modelId="{C318A408-7D7A-4F41-B17C-BFB7C95E3BE8}" type="presParOf" srcId="{73A595AA-894B-4809-842D-C1DB9872C1A7}" destId="{C38AFCF0-1C38-4CC0-9948-DC69A24EC036}" srcOrd="1" destOrd="0" presId="urn:microsoft.com/office/officeart/2005/8/layout/hierarchy1"/>
    <dgm:cxn modelId="{6B66EB63-A212-4E8C-97A1-4D9106B9F1BE}" type="presParOf" srcId="{4E73EAA7-E64D-4BEC-B778-4DAAF6DA6084}" destId="{EF52B71E-1E88-4A99-A9A9-8A652AF2193A}" srcOrd="2" destOrd="0" presId="urn:microsoft.com/office/officeart/2005/8/layout/hierarchy1"/>
    <dgm:cxn modelId="{41C41C10-0FC7-4F88-A610-B1E6BD676EEE}" type="presParOf" srcId="{EF52B71E-1E88-4A99-A9A9-8A652AF2193A}" destId="{B748B8FB-B750-48B2-893E-37805057A853}" srcOrd="0" destOrd="0" presId="urn:microsoft.com/office/officeart/2005/8/layout/hierarchy1"/>
    <dgm:cxn modelId="{63966386-6B4A-4489-950B-FD7CEC39E754}" type="presParOf" srcId="{B748B8FB-B750-48B2-893E-37805057A853}" destId="{8F6B4C60-0F7F-4DF7-81B3-02D1D403D4BE}" srcOrd="0" destOrd="0" presId="urn:microsoft.com/office/officeart/2005/8/layout/hierarchy1"/>
    <dgm:cxn modelId="{2EE29ABC-6EA6-4B59-BF60-B9A0A794858C}" type="presParOf" srcId="{B748B8FB-B750-48B2-893E-37805057A853}" destId="{64C042ED-C3D6-4B61-AF3C-702EA6546BF4}" srcOrd="1" destOrd="0" presId="urn:microsoft.com/office/officeart/2005/8/layout/hierarchy1"/>
    <dgm:cxn modelId="{4581A860-9A98-4806-B1E5-65F5280C6676}" type="presParOf" srcId="{EF52B71E-1E88-4A99-A9A9-8A652AF2193A}" destId="{297F9F84-3A2D-4F44-9A10-19895622D11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CCD157-9094-4838-BF60-84C008B31C6A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8703F58-ED0E-44C4-9FEC-6A36A667B988}">
      <dgm:prSet custT="1"/>
      <dgm:spPr>
        <a:ln>
          <a:solidFill>
            <a:schemeClr val="accent2">
              <a:lumMod val="75000"/>
            </a:schemeClr>
          </a:solidFill>
        </a:ln>
        <a:effectLst>
          <a:innerShdw blurRad="190500" dist="38100" dir="18900000">
            <a:prstClr val="black">
              <a:alpha val="50000"/>
            </a:prstClr>
          </a:innerShdw>
        </a:effectLst>
      </dgm:spPr>
      <dgm:t>
        <a:bodyPr lIns="18288" tIns="18288" rIns="18288" bIns="18288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800" dirty="0">
              <a:latin typeface="Aptos SemiBold" panose="020B0004020202020204" pitchFamily="34" charset="0"/>
            </a:rPr>
            <a:t>Abused Children</a:t>
          </a:r>
        </a:p>
      </dgm:t>
    </dgm:pt>
    <dgm:pt modelId="{4AA0D0DB-7691-4115-A7AC-C9DD9AA359FC}" type="parTrans" cxnId="{423931EE-69FF-411C-9119-8CCE6173B5D0}">
      <dgm:prSet/>
      <dgm:spPr/>
      <dgm:t>
        <a:bodyPr/>
        <a:lstStyle/>
        <a:p>
          <a:endParaRPr lang="en-US"/>
        </a:p>
      </dgm:t>
    </dgm:pt>
    <dgm:pt modelId="{C3CE1ED0-56BB-4917-A0E3-95B16A1703FF}" type="sibTrans" cxnId="{423931EE-69FF-411C-9119-8CCE6173B5D0}">
      <dgm:prSet/>
      <dgm:spPr/>
      <dgm:t>
        <a:bodyPr/>
        <a:lstStyle/>
        <a:p>
          <a:endParaRPr lang="en-US"/>
        </a:p>
      </dgm:t>
    </dgm:pt>
    <dgm:pt modelId="{D0E3EEFE-625A-4776-9810-34A35E401707}">
      <dgm:prSet custT="1"/>
      <dgm:spPr>
        <a:ln>
          <a:solidFill>
            <a:schemeClr val="accent2">
              <a:lumMod val="75000"/>
            </a:schemeClr>
          </a:solidFill>
        </a:ln>
        <a:effectLst>
          <a:innerShdw blurRad="190500" dist="38100" dir="18900000">
            <a:prstClr val="black">
              <a:alpha val="50000"/>
            </a:prstClr>
          </a:innerShdw>
        </a:effectLst>
      </dgm:spPr>
      <dgm:t>
        <a:bodyPr lIns="18288" tIns="18288" rIns="18288" bIns="18288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800" dirty="0">
              <a:latin typeface="Aptos SemiBold" panose="020B0004020202020204" pitchFamily="34" charset="0"/>
            </a:rPr>
            <a:t>Battered Spouses</a:t>
          </a:r>
        </a:p>
      </dgm:t>
    </dgm:pt>
    <dgm:pt modelId="{66EA4376-C693-4C46-ADC7-5763C1927507}" type="parTrans" cxnId="{505A92B2-55CF-402D-95A1-1E4CEB0927BE}">
      <dgm:prSet/>
      <dgm:spPr/>
      <dgm:t>
        <a:bodyPr/>
        <a:lstStyle/>
        <a:p>
          <a:endParaRPr lang="en-US"/>
        </a:p>
      </dgm:t>
    </dgm:pt>
    <dgm:pt modelId="{A81A0153-6605-4C1D-960D-ED7785A08772}" type="sibTrans" cxnId="{505A92B2-55CF-402D-95A1-1E4CEB0927BE}">
      <dgm:prSet/>
      <dgm:spPr/>
      <dgm:t>
        <a:bodyPr/>
        <a:lstStyle/>
        <a:p>
          <a:endParaRPr lang="en-US"/>
        </a:p>
      </dgm:t>
    </dgm:pt>
    <dgm:pt modelId="{AD1E849D-3A61-49D5-BFA7-26A38CA80019}">
      <dgm:prSet custT="1"/>
      <dgm:spPr>
        <a:ln>
          <a:solidFill>
            <a:schemeClr val="accent2">
              <a:lumMod val="75000"/>
            </a:schemeClr>
          </a:solidFill>
        </a:ln>
        <a:effectLst>
          <a:innerShdw blurRad="190500" dist="38100" dir="18900000">
            <a:prstClr val="black">
              <a:alpha val="50000"/>
            </a:prstClr>
          </a:innerShdw>
        </a:effectLst>
      </dgm:spPr>
      <dgm:t>
        <a:bodyPr lIns="18288" tIns="18288" rIns="18288" bIns="18288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800" dirty="0">
              <a:latin typeface="Aptos SemiBold" panose="020B0004020202020204" pitchFamily="34" charset="0"/>
            </a:rPr>
            <a:t>Elderly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800" dirty="0">
              <a:latin typeface="Aptos SemiBold" panose="020B0004020202020204" pitchFamily="34" charset="0"/>
            </a:rPr>
            <a:t>Persons</a:t>
          </a:r>
        </a:p>
      </dgm:t>
    </dgm:pt>
    <dgm:pt modelId="{F959C855-8965-4515-BF38-42D17894693D}" type="parTrans" cxnId="{E0BDB396-1417-4A2A-8597-EDD6BD730317}">
      <dgm:prSet/>
      <dgm:spPr/>
      <dgm:t>
        <a:bodyPr/>
        <a:lstStyle/>
        <a:p>
          <a:endParaRPr lang="en-US"/>
        </a:p>
      </dgm:t>
    </dgm:pt>
    <dgm:pt modelId="{264E3C68-D0AC-406A-8416-9273AD064EF1}" type="sibTrans" cxnId="{E0BDB396-1417-4A2A-8597-EDD6BD730317}">
      <dgm:prSet/>
      <dgm:spPr/>
      <dgm:t>
        <a:bodyPr/>
        <a:lstStyle/>
        <a:p>
          <a:endParaRPr lang="en-US"/>
        </a:p>
      </dgm:t>
    </dgm:pt>
    <dgm:pt modelId="{E86E4FD8-7AD9-4887-BE48-3F3AB084FDD0}">
      <dgm:prSet custT="1"/>
      <dgm:spPr>
        <a:ln>
          <a:solidFill>
            <a:schemeClr val="accent2">
              <a:lumMod val="75000"/>
            </a:schemeClr>
          </a:solidFill>
        </a:ln>
        <a:effectLst>
          <a:innerShdw blurRad="190500" dist="38100" dir="18900000">
            <a:prstClr val="black">
              <a:alpha val="50000"/>
            </a:prstClr>
          </a:innerShdw>
        </a:effectLst>
      </dgm:spPr>
      <dgm:t>
        <a:bodyPr lIns="18288" tIns="18288" rIns="18288" bIns="18288"/>
        <a:lstStyle/>
        <a:p>
          <a:pPr>
            <a:lnSpc>
              <a:spcPct val="85000"/>
            </a:lnSpc>
            <a:spcAft>
              <a:spcPts val="0"/>
            </a:spcAft>
          </a:pPr>
          <a:r>
            <a:rPr lang="en-US" sz="2800" dirty="0">
              <a:latin typeface="Aptos SemiBold" panose="020B0004020202020204" pitchFamily="34" charset="0"/>
            </a:rPr>
            <a:t>Severely Disabled </a:t>
          </a:r>
        </a:p>
        <a:p>
          <a:pPr>
            <a:lnSpc>
              <a:spcPct val="85000"/>
            </a:lnSpc>
            <a:spcAft>
              <a:spcPts val="0"/>
            </a:spcAft>
          </a:pPr>
          <a:r>
            <a:rPr lang="en-US" sz="2800" dirty="0">
              <a:latin typeface="Aptos SemiBold" panose="020B0004020202020204" pitchFamily="34" charset="0"/>
            </a:rPr>
            <a:t>Adults</a:t>
          </a:r>
        </a:p>
      </dgm:t>
    </dgm:pt>
    <dgm:pt modelId="{E5985AFE-58A6-4BB1-A931-560C5347BA19}" type="parTrans" cxnId="{E31595D2-4367-4FA1-BA2F-E3705026FC03}">
      <dgm:prSet/>
      <dgm:spPr/>
      <dgm:t>
        <a:bodyPr/>
        <a:lstStyle/>
        <a:p>
          <a:endParaRPr lang="en-US"/>
        </a:p>
      </dgm:t>
    </dgm:pt>
    <dgm:pt modelId="{93EADAE1-37E2-4BD9-B692-9A60E9692434}" type="sibTrans" cxnId="{E31595D2-4367-4FA1-BA2F-E3705026FC03}">
      <dgm:prSet/>
      <dgm:spPr/>
      <dgm:t>
        <a:bodyPr/>
        <a:lstStyle/>
        <a:p>
          <a:endParaRPr lang="en-US"/>
        </a:p>
      </dgm:t>
    </dgm:pt>
    <dgm:pt modelId="{5A57E0A0-E642-48DE-BEB5-AB9B7EFD133C}">
      <dgm:prSet custT="1"/>
      <dgm:spPr>
        <a:ln>
          <a:solidFill>
            <a:schemeClr val="accent2">
              <a:lumMod val="75000"/>
            </a:schemeClr>
          </a:solidFill>
        </a:ln>
        <a:effectLst>
          <a:innerShdw blurRad="190500" dist="38100" dir="18900000">
            <a:prstClr val="black">
              <a:alpha val="50000"/>
            </a:prstClr>
          </a:innerShdw>
        </a:effectLst>
      </dgm:spPr>
      <dgm:t>
        <a:bodyPr lIns="18288" tIns="18288" rIns="18288" bIns="18288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800" dirty="0">
              <a:latin typeface="Aptos SemiBold" panose="020B0004020202020204" pitchFamily="34" charset="0"/>
            </a:rPr>
            <a:t>Homeless Persons</a:t>
          </a:r>
        </a:p>
      </dgm:t>
    </dgm:pt>
    <dgm:pt modelId="{7FDB4C4A-7F74-4847-9AC2-D7D07CCFFAC6}" type="parTrans" cxnId="{FB287ADB-0DE9-4674-A27A-134E45988FD8}">
      <dgm:prSet/>
      <dgm:spPr/>
      <dgm:t>
        <a:bodyPr/>
        <a:lstStyle/>
        <a:p>
          <a:endParaRPr lang="en-US"/>
        </a:p>
      </dgm:t>
    </dgm:pt>
    <dgm:pt modelId="{DC0FF251-5418-4601-8C0A-3D854517CB12}" type="sibTrans" cxnId="{FB287ADB-0DE9-4674-A27A-134E45988FD8}">
      <dgm:prSet/>
      <dgm:spPr/>
      <dgm:t>
        <a:bodyPr/>
        <a:lstStyle/>
        <a:p>
          <a:endParaRPr lang="en-US"/>
        </a:p>
      </dgm:t>
    </dgm:pt>
    <dgm:pt modelId="{2D7E916C-1622-4D5D-B569-5A8174B7D9EC}">
      <dgm:prSet custT="1"/>
      <dgm:spPr>
        <a:ln>
          <a:solidFill>
            <a:schemeClr val="accent2">
              <a:lumMod val="75000"/>
            </a:schemeClr>
          </a:solidFill>
        </a:ln>
        <a:effectLst>
          <a:innerShdw blurRad="190500" dist="38100" dir="18900000">
            <a:prstClr val="black">
              <a:alpha val="50000"/>
            </a:prstClr>
          </a:innerShdw>
        </a:effectLst>
      </dgm:spPr>
      <dgm:t>
        <a:bodyPr lIns="18288" tIns="18288" rIns="18288" bIns="18288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800" dirty="0">
              <a:latin typeface="Aptos SemiBold" panose="020B0004020202020204" pitchFamily="34" charset="0"/>
            </a:rPr>
            <a:t>Illiterate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800" dirty="0">
              <a:latin typeface="Aptos SemiBold" panose="020B0004020202020204" pitchFamily="34" charset="0"/>
            </a:rPr>
            <a:t>Adults</a:t>
          </a:r>
        </a:p>
      </dgm:t>
    </dgm:pt>
    <dgm:pt modelId="{047A9B68-0B95-4321-8485-E525BC41625E}" type="parTrans" cxnId="{6AE394CB-1DC3-4530-A6A4-257DB9486412}">
      <dgm:prSet/>
      <dgm:spPr/>
      <dgm:t>
        <a:bodyPr/>
        <a:lstStyle/>
        <a:p>
          <a:endParaRPr lang="en-US"/>
        </a:p>
      </dgm:t>
    </dgm:pt>
    <dgm:pt modelId="{76D06DA5-7D7A-41C2-B1E1-F6D91958CF6E}" type="sibTrans" cxnId="{6AE394CB-1DC3-4530-A6A4-257DB9486412}">
      <dgm:prSet/>
      <dgm:spPr/>
      <dgm:t>
        <a:bodyPr/>
        <a:lstStyle/>
        <a:p>
          <a:endParaRPr lang="en-US"/>
        </a:p>
      </dgm:t>
    </dgm:pt>
    <dgm:pt modelId="{62260321-121B-42F0-A0F7-8576BAD867B4}">
      <dgm:prSet custT="1"/>
      <dgm:spPr>
        <a:ln>
          <a:solidFill>
            <a:schemeClr val="accent2">
              <a:lumMod val="75000"/>
            </a:schemeClr>
          </a:solidFill>
        </a:ln>
        <a:effectLst>
          <a:innerShdw blurRad="190500" dist="38100" dir="18900000">
            <a:prstClr val="black">
              <a:alpha val="50000"/>
            </a:prstClr>
          </a:innerShdw>
        </a:effectLst>
      </dgm:spPr>
      <dgm:t>
        <a:bodyPr lIns="18288" tIns="18288" rIns="18288" bIns="18288"/>
        <a:lstStyle/>
        <a:p>
          <a:pPr>
            <a:lnSpc>
              <a:spcPct val="85000"/>
            </a:lnSpc>
            <a:spcAft>
              <a:spcPts val="0"/>
            </a:spcAft>
          </a:pPr>
          <a:r>
            <a:rPr lang="en-US" sz="2800" dirty="0">
              <a:latin typeface="Aptos SemiBold" panose="020B0004020202020204" pitchFamily="34" charset="0"/>
            </a:rPr>
            <a:t>Persons Living with AIDS</a:t>
          </a:r>
        </a:p>
      </dgm:t>
    </dgm:pt>
    <dgm:pt modelId="{EFFE62F5-0777-4ED7-8792-5196FD8664C9}" type="parTrans" cxnId="{FAF13BB1-14F9-4394-A392-0A9EF4D1EEBF}">
      <dgm:prSet/>
      <dgm:spPr/>
      <dgm:t>
        <a:bodyPr/>
        <a:lstStyle/>
        <a:p>
          <a:endParaRPr lang="en-US"/>
        </a:p>
      </dgm:t>
    </dgm:pt>
    <dgm:pt modelId="{63CA5FB0-8BF7-4ACF-997C-0D01A4852BDB}" type="sibTrans" cxnId="{FAF13BB1-14F9-4394-A392-0A9EF4D1EEBF}">
      <dgm:prSet/>
      <dgm:spPr/>
      <dgm:t>
        <a:bodyPr/>
        <a:lstStyle/>
        <a:p>
          <a:endParaRPr lang="en-US"/>
        </a:p>
      </dgm:t>
    </dgm:pt>
    <dgm:pt modelId="{01FA0593-4B4E-4971-9869-525B800DFD6D}">
      <dgm:prSet custT="1"/>
      <dgm:spPr>
        <a:ln>
          <a:solidFill>
            <a:schemeClr val="accent2">
              <a:lumMod val="75000"/>
            </a:schemeClr>
          </a:solidFill>
        </a:ln>
        <a:effectLst>
          <a:innerShdw blurRad="190500" dist="38100" dir="18900000">
            <a:prstClr val="black">
              <a:alpha val="50000"/>
            </a:prstClr>
          </a:innerShdw>
        </a:effectLst>
      </dgm:spPr>
      <dgm:t>
        <a:bodyPr lIns="18288" tIns="18288" rIns="18288" bIns="18288"/>
        <a:lstStyle/>
        <a:p>
          <a:pPr>
            <a:lnSpc>
              <a:spcPct val="85000"/>
            </a:lnSpc>
            <a:spcAft>
              <a:spcPts val="0"/>
            </a:spcAft>
          </a:pPr>
          <a:r>
            <a:rPr lang="en-US" sz="2800" dirty="0">
              <a:latin typeface="Aptos SemiBold" panose="020B0004020202020204" pitchFamily="34" charset="0"/>
            </a:rPr>
            <a:t>Migrant </a:t>
          </a:r>
        </a:p>
        <a:p>
          <a:pPr>
            <a:lnSpc>
              <a:spcPct val="85000"/>
            </a:lnSpc>
            <a:spcAft>
              <a:spcPts val="0"/>
            </a:spcAft>
          </a:pPr>
          <a:r>
            <a:rPr lang="en-US" sz="2800" dirty="0">
              <a:latin typeface="Aptos SemiBold" panose="020B0004020202020204" pitchFamily="34" charset="0"/>
            </a:rPr>
            <a:t>Farm </a:t>
          </a:r>
        </a:p>
        <a:p>
          <a:pPr>
            <a:lnSpc>
              <a:spcPct val="85000"/>
            </a:lnSpc>
            <a:spcAft>
              <a:spcPts val="0"/>
            </a:spcAft>
          </a:pPr>
          <a:r>
            <a:rPr lang="en-US" sz="2800" dirty="0">
              <a:latin typeface="Aptos SemiBold" panose="020B0004020202020204" pitchFamily="34" charset="0"/>
            </a:rPr>
            <a:t>Workers</a:t>
          </a:r>
        </a:p>
      </dgm:t>
    </dgm:pt>
    <dgm:pt modelId="{098BB40C-CC31-42D3-A228-A1B56AC6E00A}" type="parTrans" cxnId="{00025BAF-E2EE-42FA-88FC-327B7F85A1EA}">
      <dgm:prSet/>
      <dgm:spPr/>
      <dgm:t>
        <a:bodyPr/>
        <a:lstStyle/>
        <a:p>
          <a:endParaRPr lang="en-US"/>
        </a:p>
      </dgm:t>
    </dgm:pt>
    <dgm:pt modelId="{C360D41E-0087-4275-B1DA-54DD9347E845}" type="sibTrans" cxnId="{00025BAF-E2EE-42FA-88FC-327B7F85A1EA}">
      <dgm:prSet/>
      <dgm:spPr/>
      <dgm:t>
        <a:bodyPr/>
        <a:lstStyle/>
        <a:p>
          <a:endParaRPr lang="en-US"/>
        </a:p>
      </dgm:t>
    </dgm:pt>
    <dgm:pt modelId="{0C546442-9953-4E09-89F5-9CCC5F8B89D3}" type="pres">
      <dgm:prSet presAssocID="{39CCD157-9094-4838-BF60-84C008B31C6A}" presName="diagram" presStyleCnt="0">
        <dgm:presLayoutVars>
          <dgm:dir/>
          <dgm:resizeHandles val="exact"/>
        </dgm:presLayoutVars>
      </dgm:prSet>
      <dgm:spPr/>
    </dgm:pt>
    <dgm:pt modelId="{6727735F-FF7C-4301-911C-B13BBBD64386}" type="pres">
      <dgm:prSet presAssocID="{E8703F58-ED0E-44C4-9FEC-6A36A667B988}" presName="node" presStyleLbl="node1" presStyleIdx="0" presStyleCnt="8">
        <dgm:presLayoutVars>
          <dgm:bulletEnabled val="1"/>
        </dgm:presLayoutVars>
      </dgm:prSet>
      <dgm:spPr/>
    </dgm:pt>
    <dgm:pt modelId="{ADFD0390-889F-410B-929F-ED9710ACCCEF}" type="pres">
      <dgm:prSet presAssocID="{C3CE1ED0-56BB-4917-A0E3-95B16A1703FF}" presName="sibTrans" presStyleCnt="0"/>
      <dgm:spPr/>
    </dgm:pt>
    <dgm:pt modelId="{CED7F8D2-4EF3-4016-B89A-FAA23C70B8E4}" type="pres">
      <dgm:prSet presAssocID="{D0E3EEFE-625A-4776-9810-34A35E401707}" presName="node" presStyleLbl="node1" presStyleIdx="1" presStyleCnt="8">
        <dgm:presLayoutVars>
          <dgm:bulletEnabled val="1"/>
        </dgm:presLayoutVars>
      </dgm:prSet>
      <dgm:spPr/>
    </dgm:pt>
    <dgm:pt modelId="{9951E7D8-C503-4B0D-84AB-337AE98FCC5D}" type="pres">
      <dgm:prSet presAssocID="{A81A0153-6605-4C1D-960D-ED7785A08772}" presName="sibTrans" presStyleCnt="0"/>
      <dgm:spPr/>
    </dgm:pt>
    <dgm:pt modelId="{24C7245C-A1AF-46F5-AAD9-9FADD03201CA}" type="pres">
      <dgm:prSet presAssocID="{AD1E849D-3A61-49D5-BFA7-26A38CA80019}" presName="node" presStyleLbl="node1" presStyleIdx="2" presStyleCnt="8">
        <dgm:presLayoutVars>
          <dgm:bulletEnabled val="1"/>
        </dgm:presLayoutVars>
      </dgm:prSet>
      <dgm:spPr/>
    </dgm:pt>
    <dgm:pt modelId="{C8FC4ABE-D585-4F47-B89A-87418869221A}" type="pres">
      <dgm:prSet presAssocID="{264E3C68-D0AC-406A-8416-9273AD064EF1}" presName="sibTrans" presStyleCnt="0"/>
      <dgm:spPr/>
    </dgm:pt>
    <dgm:pt modelId="{1BA4D99D-3BCD-42F6-9A00-06FEBD64B4BF}" type="pres">
      <dgm:prSet presAssocID="{E86E4FD8-7AD9-4887-BE48-3F3AB084FDD0}" presName="node" presStyleLbl="node1" presStyleIdx="3" presStyleCnt="8">
        <dgm:presLayoutVars>
          <dgm:bulletEnabled val="1"/>
        </dgm:presLayoutVars>
      </dgm:prSet>
      <dgm:spPr/>
    </dgm:pt>
    <dgm:pt modelId="{0345CF42-AA1B-48B6-AC15-282DAA22E855}" type="pres">
      <dgm:prSet presAssocID="{93EADAE1-37E2-4BD9-B692-9A60E9692434}" presName="sibTrans" presStyleCnt="0"/>
      <dgm:spPr/>
    </dgm:pt>
    <dgm:pt modelId="{7CEA11DA-C13B-49EF-B25C-78F1F716712A}" type="pres">
      <dgm:prSet presAssocID="{5A57E0A0-E642-48DE-BEB5-AB9B7EFD133C}" presName="node" presStyleLbl="node1" presStyleIdx="4" presStyleCnt="8">
        <dgm:presLayoutVars>
          <dgm:bulletEnabled val="1"/>
        </dgm:presLayoutVars>
      </dgm:prSet>
      <dgm:spPr/>
    </dgm:pt>
    <dgm:pt modelId="{4A05B668-0395-485A-9F58-F568E6D056A4}" type="pres">
      <dgm:prSet presAssocID="{DC0FF251-5418-4601-8C0A-3D854517CB12}" presName="sibTrans" presStyleCnt="0"/>
      <dgm:spPr/>
    </dgm:pt>
    <dgm:pt modelId="{423CA88C-A760-45DD-AEC7-417D9830F7D5}" type="pres">
      <dgm:prSet presAssocID="{2D7E916C-1622-4D5D-B569-5A8174B7D9EC}" presName="node" presStyleLbl="node1" presStyleIdx="5" presStyleCnt="8">
        <dgm:presLayoutVars>
          <dgm:bulletEnabled val="1"/>
        </dgm:presLayoutVars>
      </dgm:prSet>
      <dgm:spPr/>
    </dgm:pt>
    <dgm:pt modelId="{8119F4C9-FFBF-4FEA-990C-8FD31002CDFF}" type="pres">
      <dgm:prSet presAssocID="{76D06DA5-7D7A-41C2-B1E1-F6D91958CF6E}" presName="sibTrans" presStyleCnt="0"/>
      <dgm:spPr/>
    </dgm:pt>
    <dgm:pt modelId="{E4E2BE8D-5533-4873-9B0A-C7C6765A982A}" type="pres">
      <dgm:prSet presAssocID="{62260321-121B-42F0-A0F7-8576BAD867B4}" presName="node" presStyleLbl="node1" presStyleIdx="6" presStyleCnt="8">
        <dgm:presLayoutVars>
          <dgm:bulletEnabled val="1"/>
        </dgm:presLayoutVars>
      </dgm:prSet>
      <dgm:spPr/>
    </dgm:pt>
    <dgm:pt modelId="{364D0046-E06F-4FEC-8011-E62703C0FFAB}" type="pres">
      <dgm:prSet presAssocID="{63CA5FB0-8BF7-4ACF-997C-0D01A4852BDB}" presName="sibTrans" presStyleCnt="0"/>
      <dgm:spPr/>
    </dgm:pt>
    <dgm:pt modelId="{77666890-DD86-48BA-A86F-2C900A45237E}" type="pres">
      <dgm:prSet presAssocID="{01FA0593-4B4E-4971-9869-525B800DFD6D}" presName="node" presStyleLbl="node1" presStyleIdx="7" presStyleCnt="8">
        <dgm:presLayoutVars>
          <dgm:bulletEnabled val="1"/>
        </dgm:presLayoutVars>
      </dgm:prSet>
      <dgm:spPr/>
    </dgm:pt>
  </dgm:ptLst>
  <dgm:cxnLst>
    <dgm:cxn modelId="{02DE4805-F824-45B0-BD8D-D0A8C6172841}" type="presOf" srcId="{D0E3EEFE-625A-4776-9810-34A35E401707}" destId="{CED7F8D2-4EF3-4016-B89A-FAA23C70B8E4}" srcOrd="0" destOrd="0" presId="urn:microsoft.com/office/officeart/2005/8/layout/default"/>
    <dgm:cxn modelId="{7AAE4227-A790-458A-9A16-8BCB08E30C81}" type="presOf" srcId="{01FA0593-4B4E-4971-9869-525B800DFD6D}" destId="{77666890-DD86-48BA-A86F-2C900A45237E}" srcOrd="0" destOrd="0" presId="urn:microsoft.com/office/officeart/2005/8/layout/default"/>
    <dgm:cxn modelId="{4E40002A-FAF7-48C4-A0AB-2BAB9A9EE4B9}" type="presOf" srcId="{2D7E916C-1622-4D5D-B569-5A8174B7D9EC}" destId="{423CA88C-A760-45DD-AEC7-417D9830F7D5}" srcOrd="0" destOrd="0" presId="urn:microsoft.com/office/officeart/2005/8/layout/default"/>
    <dgm:cxn modelId="{66452144-9519-4DBD-B470-104331D5C033}" type="presOf" srcId="{39CCD157-9094-4838-BF60-84C008B31C6A}" destId="{0C546442-9953-4E09-89F5-9CCC5F8B89D3}" srcOrd="0" destOrd="0" presId="urn:microsoft.com/office/officeart/2005/8/layout/default"/>
    <dgm:cxn modelId="{828E6E49-442A-4039-BA13-C142A91F2460}" type="presOf" srcId="{E8703F58-ED0E-44C4-9FEC-6A36A667B988}" destId="{6727735F-FF7C-4301-911C-B13BBBD64386}" srcOrd="0" destOrd="0" presId="urn:microsoft.com/office/officeart/2005/8/layout/default"/>
    <dgm:cxn modelId="{56CBAF69-A84A-464B-907F-8EC90FADE05E}" type="presOf" srcId="{62260321-121B-42F0-A0F7-8576BAD867B4}" destId="{E4E2BE8D-5533-4873-9B0A-C7C6765A982A}" srcOrd="0" destOrd="0" presId="urn:microsoft.com/office/officeart/2005/8/layout/default"/>
    <dgm:cxn modelId="{F1C70D58-35B5-4F99-8F60-ED4C084E68D5}" type="presOf" srcId="{E86E4FD8-7AD9-4887-BE48-3F3AB084FDD0}" destId="{1BA4D99D-3BCD-42F6-9A00-06FEBD64B4BF}" srcOrd="0" destOrd="0" presId="urn:microsoft.com/office/officeart/2005/8/layout/default"/>
    <dgm:cxn modelId="{E0BDB396-1417-4A2A-8597-EDD6BD730317}" srcId="{39CCD157-9094-4838-BF60-84C008B31C6A}" destId="{AD1E849D-3A61-49D5-BFA7-26A38CA80019}" srcOrd="2" destOrd="0" parTransId="{F959C855-8965-4515-BF38-42D17894693D}" sibTransId="{264E3C68-D0AC-406A-8416-9273AD064EF1}"/>
    <dgm:cxn modelId="{1BABEFA2-FB66-4398-B247-488331AF0538}" type="presOf" srcId="{5A57E0A0-E642-48DE-BEB5-AB9B7EFD133C}" destId="{7CEA11DA-C13B-49EF-B25C-78F1F716712A}" srcOrd="0" destOrd="0" presId="urn:microsoft.com/office/officeart/2005/8/layout/default"/>
    <dgm:cxn modelId="{00025BAF-E2EE-42FA-88FC-327B7F85A1EA}" srcId="{39CCD157-9094-4838-BF60-84C008B31C6A}" destId="{01FA0593-4B4E-4971-9869-525B800DFD6D}" srcOrd="7" destOrd="0" parTransId="{098BB40C-CC31-42D3-A228-A1B56AC6E00A}" sibTransId="{C360D41E-0087-4275-B1DA-54DD9347E845}"/>
    <dgm:cxn modelId="{FAF13BB1-14F9-4394-A392-0A9EF4D1EEBF}" srcId="{39CCD157-9094-4838-BF60-84C008B31C6A}" destId="{62260321-121B-42F0-A0F7-8576BAD867B4}" srcOrd="6" destOrd="0" parTransId="{EFFE62F5-0777-4ED7-8792-5196FD8664C9}" sibTransId="{63CA5FB0-8BF7-4ACF-997C-0D01A4852BDB}"/>
    <dgm:cxn modelId="{505A92B2-55CF-402D-95A1-1E4CEB0927BE}" srcId="{39CCD157-9094-4838-BF60-84C008B31C6A}" destId="{D0E3EEFE-625A-4776-9810-34A35E401707}" srcOrd="1" destOrd="0" parTransId="{66EA4376-C693-4C46-ADC7-5763C1927507}" sibTransId="{A81A0153-6605-4C1D-960D-ED7785A08772}"/>
    <dgm:cxn modelId="{6AE394CB-1DC3-4530-A6A4-257DB9486412}" srcId="{39CCD157-9094-4838-BF60-84C008B31C6A}" destId="{2D7E916C-1622-4D5D-B569-5A8174B7D9EC}" srcOrd="5" destOrd="0" parTransId="{047A9B68-0B95-4321-8485-E525BC41625E}" sibTransId="{76D06DA5-7D7A-41C2-B1E1-F6D91958CF6E}"/>
    <dgm:cxn modelId="{E31595D2-4367-4FA1-BA2F-E3705026FC03}" srcId="{39CCD157-9094-4838-BF60-84C008B31C6A}" destId="{E86E4FD8-7AD9-4887-BE48-3F3AB084FDD0}" srcOrd="3" destOrd="0" parTransId="{E5985AFE-58A6-4BB1-A931-560C5347BA19}" sibTransId="{93EADAE1-37E2-4BD9-B692-9A60E9692434}"/>
    <dgm:cxn modelId="{FB287ADB-0DE9-4674-A27A-134E45988FD8}" srcId="{39CCD157-9094-4838-BF60-84C008B31C6A}" destId="{5A57E0A0-E642-48DE-BEB5-AB9B7EFD133C}" srcOrd="4" destOrd="0" parTransId="{7FDB4C4A-7F74-4847-9AC2-D7D07CCFFAC6}" sibTransId="{DC0FF251-5418-4601-8C0A-3D854517CB12}"/>
    <dgm:cxn modelId="{423931EE-69FF-411C-9119-8CCE6173B5D0}" srcId="{39CCD157-9094-4838-BF60-84C008B31C6A}" destId="{E8703F58-ED0E-44C4-9FEC-6A36A667B988}" srcOrd="0" destOrd="0" parTransId="{4AA0D0DB-7691-4115-A7AC-C9DD9AA359FC}" sibTransId="{C3CE1ED0-56BB-4917-A0E3-95B16A1703FF}"/>
    <dgm:cxn modelId="{495375F2-0D7B-4036-993B-538AE53C0035}" type="presOf" srcId="{AD1E849D-3A61-49D5-BFA7-26A38CA80019}" destId="{24C7245C-A1AF-46F5-AAD9-9FADD03201CA}" srcOrd="0" destOrd="0" presId="urn:microsoft.com/office/officeart/2005/8/layout/default"/>
    <dgm:cxn modelId="{3434F976-D5A1-4030-A82F-DCFDBFA9ED22}" type="presParOf" srcId="{0C546442-9953-4E09-89F5-9CCC5F8B89D3}" destId="{6727735F-FF7C-4301-911C-B13BBBD64386}" srcOrd="0" destOrd="0" presId="urn:microsoft.com/office/officeart/2005/8/layout/default"/>
    <dgm:cxn modelId="{ABA456D7-F381-4974-BB7F-DFF6959758FF}" type="presParOf" srcId="{0C546442-9953-4E09-89F5-9CCC5F8B89D3}" destId="{ADFD0390-889F-410B-929F-ED9710ACCCEF}" srcOrd="1" destOrd="0" presId="urn:microsoft.com/office/officeart/2005/8/layout/default"/>
    <dgm:cxn modelId="{9E258BEC-7085-436A-9F7B-A4BFF4601A0D}" type="presParOf" srcId="{0C546442-9953-4E09-89F5-9CCC5F8B89D3}" destId="{CED7F8D2-4EF3-4016-B89A-FAA23C70B8E4}" srcOrd="2" destOrd="0" presId="urn:microsoft.com/office/officeart/2005/8/layout/default"/>
    <dgm:cxn modelId="{08DDD8AE-25DB-4387-B28F-2F45532F2563}" type="presParOf" srcId="{0C546442-9953-4E09-89F5-9CCC5F8B89D3}" destId="{9951E7D8-C503-4B0D-84AB-337AE98FCC5D}" srcOrd="3" destOrd="0" presId="urn:microsoft.com/office/officeart/2005/8/layout/default"/>
    <dgm:cxn modelId="{6968AC64-23BA-4D7B-B275-5A9895B65E0F}" type="presParOf" srcId="{0C546442-9953-4E09-89F5-9CCC5F8B89D3}" destId="{24C7245C-A1AF-46F5-AAD9-9FADD03201CA}" srcOrd="4" destOrd="0" presId="urn:microsoft.com/office/officeart/2005/8/layout/default"/>
    <dgm:cxn modelId="{AA5FC8EA-559D-4CD1-9A22-EF0B25804CA1}" type="presParOf" srcId="{0C546442-9953-4E09-89F5-9CCC5F8B89D3}" destId="{C8FC4ABE-D585-4F47-B89A-87418869221A}" srcOrd="5" destOrd="0" presId="urn:microsoft.com/office/officeart/2005/8/layout/default"/>
    <dgm:cxn modelId="{7E922F88-50DC-4F3C-BB9C-500A1156AF3C}" type="presParOf" srcId="{0C546442-9953-4E09-89F5-9CCC5F8B89D3}" destId="{1BA4D99D-3BCD-42F6-9A00-06FEBD64B4BF}" srcOrd="6" destOrd="0" presId="urn:microsoft.com/office/officeart/2005/8/layout/default"/>
    <dgm:cxn modelId="{CE0C99D6-1059-4BA8-93B9-15FF6167416F}" type="presParOf" srcId="{0C546442-9953-4E09-89F5-9CCC5F8B89D3}" destId="{0345CF42-AA1B-48B6-AC15-282DAA22E855}" srcOrd="7" destOrd="0" presId="urn:microsoft.com/office/officeart/2005/8/layout/default"/>
    <dgm:cxn modelId="{BC4F2E1F-7932-4864-B9E8-00834068EB1F}" type="presParOf" srcId="{0C546442-9953-4E09-89F5-9CCC5F8B89D3}" destId="{7CEA11DA-C13B-49EF-B25C-78F1F716712A}" srcOrd="8" destOrd="0" presId="urn:microsoft.com/office/officeart/2005/8/layout/default"/>
    <dgm:cxn modelId="{4E0ED437-E9C7-4153-BF64-67C1205065C6}" type="presParOf" srcId="{0C546442-9953-4E09-89F5-9CCC5F8B89D3}" destId="{4A05B668-0395-485A-9F58-F568E6D056A4}" srcOrd="9" destOrd="0" presId="urn:microsoft.com/office/officeart/2005/8/layout/default"/>
    <dgm:cxn modelId="{F622231A-E07C-4493-8D8D-1E054B2DEAC1}" type="presParOf" srcId="{0C546442-9953-4E09-89F5-9CCC5F8B89D3}" destId="{423CA88C-A760-45DD-AEC7-417D9830F7D5}" srcOrd="10" destOrd="0" presId="urn:microsoft.com/office/officeart/2005/8/layout/default"/>
    <dgm:cxn modelId="{3FC1305D-9C35-4493-93AD-2609A01BF093}" type="presParOf" srcId="{0C546442-9953-4E09-89F5-9CCC5F8B89D3}" destId="{8119F4C9-FFBF-4FEA-990C-8FD31002CDFF}" srcOrd="11" destOrd="0" presId="urn:microsoft.com/office/officeart/2005/8/layout/default"/>
    <dgm:cxn modelId="{8E3A9910-96C9-49DB-8D9A-BABF39183A0B}" type="presParOf" srcId="{0C546442-9953-4E09-89F5-9CCC5F8B89D3}" destId="{E4E2BE8D-5533-4873-9B0A-C7C6765A982A}" srcOrd="12" destOrd="0" presId="urn:microsoft.com/office/officeart/2005/8/layout/default"/>
    <dgm:cxn modelId="{994FA62E-4794-4361-831C-F44D330CBDB1}" type="presParOf" srcId="{0C546442-9953-4E09-89F5-9CCC5F8B89D3}" destId="{364D0046-E06F-4FEC-8011-E62703C0FFAB}" srcOrd="13" destOrd="0" presId="urn:microsoft.com/office/officeart/2005/8/layout/default"/>
    <dgm:cxn modelId="{3CDAFCF9-E13D-4C58-8E0B-2C4BC9CB62CE}" type="presParOf" srcId="{0C546442-9953-4E09-89F5-9CCC5F8B89D3}" destId="{77666890-DD86-48BA-A86F-2C900A45237E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8B6C4FD-4B03-4605-99BB-C9B82C57CD6A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F50D917-1349-44E8-88B6-3932439185C7}">
      <dgm:prSet custT="1"/>
      <dgm:spPr/>
      <dgm:t>
        <a:bodyPr lIns="0" tIns="0" rIns="0" bIns="0"/>
        <a:lstStyle/>
        <a:p>
          <a:pPr algn="ctr">
            <a:spcAft>
              <a:spcPts val="0"/>
            </a:spcAft>
          </a:pPr>
          <a:r>
            <a:rPr lang="en-US" sz="1800" spc="0" baseline="0" dirty="0">
              <a:latin typeface="Aptos SemiBold" panose="020B0004020202020204" pitchFamily="34" charset="0"/>
            </a:rPr>
            <a:t>Written proof of how the determination was made and for which category.</a:t>
          </a:r>
        </a:p>
      </dgm:t>
    </dgm:pt>
    <dgm:pt modelId="{BC67AB6B-840B-4F46-808B-3634234CC8B2}" type="parTrans" cxnId="{E450973D-F91B-4A20-B46A-0E517544528E}">
      <dgm:prSet/>
      <dgm:spPr/>
      <dgm:t>
        <a:bodyPr/>
        <a:lstStyle/>
        <a:p>
          <a:endParaRPr lang="en-US"/>
        </a:p>
      </dgm:t>
    </dgm:pt>
    <dgm:pt modelId="{7900CA07-4E32-4E5A-92FB-3BD37AEFA4C5}" type="sibTrans" cxnId="{E450973D-F91B-4A20-B46A-0E517544528E}">
      <dgm:prSet/>
      <dgm:spPr/>
      <dgm:t>
        <a:bodyPr/>
        <a:lstStyle/>
        <a:p>
          <a:endParaRPr lang="en-US"/>
        </a:p>
      </dgm:t>
    </dgm:pt>
    <dgm:pt modelId="{72850D71-BCCD-4C02-A398-B0C78EE0EF19}">
      <dgm:prSet custT="1"/>
      <dgm:spPr/>
      <dgm:t>
        <a:bodyPr lIns="0" tIns="0" rIns="0" bIns="0"/>
        <a:lstStyle/>
        <a:p>
          <a:pPr algn="ctr">
            <a:spcAft>
              <a:spcPts val="0"/>
            </a:spcAft>
          </a:pPr>
          <a:r>
            <a:rPr lang="en-US" sz="1800" dirty="0">
              <a:latin typeface="Aptos SemiBold" panose="020B0004020202020204" pitchFamily="34" charset="0"/>
            </a:rPr>
            <a:t>A Grantee still needs to report in IDIS the number of beneficiaries and their income level, race and ethnicity. How should a Subrecipient document this information?</a:t>
          </a:r>
        </a:p>
      </dgm:t>
    </dgm:pt>
    <dgm:pt modelId="{5FCE254C-94CF-456B-8FCB-AC357F11DC3E}" type="parTrans" cxnId="{4ED38E81-8D7D-47E3-A954-37CA91E30925}">
      <dgm:prSet/>
      <dgm:spPr/>
      <dgm:t>
        <a:bodyPr/>
        <a:lstStyle/>
        <a:p>
          <a:endParaRPr lang="en-US"/>
        </a:p>
      </dgm:t>
    </dgm:pt>
    <dgm:pt modelId="{6863805D-FB37-43A1-ABD9-4EA12DEBC01D}" type="sibTrans" cxnId="{4ED38E81-8D7D-47E3-A954-37CA91E30925}">
      <dgm:prSet/>
      <dgm:spPr/>
      <dgm:t>
        <a:bodyPr/>
        <a:lstStyle/>
        <a:p>
          <a:endParaRPr lang="en-US"/>
        </a:p>
      </dgm:t>
    </dgm:pt>
    <dgm:pt modelId="{4CD82057-99DF-4FF5-9054-13AAE6430032}">
      <dgm:prSet custT="1"/>
      <dgm:spPr/>
      <dgm:t>
        <a:bodyPr lIns="0" tIns="0" rIns="0" bIns="0"/>
        <a:lstStyle/>
        <a:p>
          <a:pPr algn="ctr"/>
          <a:r>
            <a:rPr lang="en-US" sz="1800" dirty="0">
              <a:latin typeface="Aptos SemiBold" panose="020B0004020202020204" pitchFamily="34" charset="0"/>
            </a:rPr>
            <a:t>100% of beneficiaries are presumed eligible BUT what if some or all don’t live in the entitlement community? Is there a minimum number of beneficiaries who must live in the there? How should it be documented?</a:t>
          </a:r>
        </a:p>
      </dgm:t>
    </dgm:pt>
    <dgm:pt modelId="{8888A0AE-796D-4DF2-8F58-4C757DD57FA2}" type="parTrans" cxnId="{35C4E640-6F7D-452E-9DA1-E4617ADBD5D1}">
      <dgm:prSet/>
      <dgm:spPr/>
      <dgm:t>
        <a:bodyPr/>
        <a:lstStyle/>
        <a:p>
          <a:endParaRPr lang="en-US"/>
        </a:p>
      </dgm:t>
    </dgm:pt>
    <dgm:pt modelId="{DE18D653-C5CD-482E-94E8-186757207CD6}" type="sibTrans" cxnId="{35C4E640-6F7D-452E-9DA1-E4617ADBD5D1}">
      <dgm:prSet/>
      <dgm:spPr/>
      <dgm:t>
        <a:bodyPr/>
        <a:lstStyle/>
        <a:p>
          <a:endParaRPr lang="en-US"/>
        </a:p>
      </dgm:t>
    </dgm:pt>
    <dgm:pt modelId="{EE3B3AD0-449E-48FC-A113-8342D3FC202F}" type="pres">
      <dgm:prSet presAssocID="{B8B6C4FD-4B03-4605-99BB-C9B82C57CD6A}" presName="outerComposite" presStyleCnt="0">
        <dgm:presLayoutVars>
          <dgm:chMax val="5"/>
          <dgm:dir/>
          <dgm:resizeHandles val="exact"/>
        </dgm:presLayoutVars>
      </dgm:prSet>
      <dgm:spPr/>
    </dgm:pt>
    <dgm:pt modelId="{8E2AF5FA-59ED-4E1A-B413-15C1DFA666A7}" type="pres">
      <dgm:prSet presAssocID="{B8B6C4FD-4B03-4605-99BB-C9B82C57CD6A}" presName="dummyMaxCanvas" presStyleCnt="0">
        <dgm:presLayoutVars/>
      </dgm:prSet>
      <dgm:spPr/>
    </dgm:pt>
    <dgm:pt modelId="{61CAE13F-38AA-48FF-A024-23F8744E006F}" type="pres">
      <dgm:prSet presAssocID="{B8B6C4FD-4B03-4605-99BB-C9B82C57CD6A}" presName="ThreeNodes_1" presStyleLbl="node1" presStyleIdx="0" presStyleCnt="3">
        <dgm:presLayoutVars>
          <dgm:bulletEnabled val="1"/>
        </dgm:presLayoutVars>
      </dgm:prSet>
      <dgm:spPr/>
    </dgm:pt>
    <dgm:pt modelId="{AAC3A35A-2F75-4A70-BB61-78377CE36BEE}" type="pres">
      <dgm:prSet presAssocID="{B8B6C4FD-4B03-4605-99BB-C9B82C57CD6A}" presName="ThreeNodes_2" presStyleLbl="node1" presStyleIdx="1" presStyleCnt="3">
        <dgm:presLayoutVars>
          <dgm:bulletEnabled val="1"/>
        </dgm:presLayoutVars>
      </dgm:prSet>
      <dgm:spPr/>
    </dgm:pt>
    <dgm:pt modelId="{69E5222B-49CA-42CD-84D1-E3D1CB6C4D97}" type="pres">
      <dgm:prSet presAssocID="{B8B6C4FD-4B03-4605-99BB-C9B82C57CD6A}" presName="ThreeNodes_3" presStyleLbl="node1" presStyleIdx="2" presStyleCnt="3">
        <dgm:presLayoutVars>
          <dgm:bulletEnabled val="1"/>
        </dgm:presLayoutVars>
      </dgm:prSet>
      <dgm:spPr/>
    </dgm:pt>
    <dgm:pt modelId="{AC24B724-701C-4ADC-8D1A-540BC1B3DCF2}" type="pres">
      <dgm:prSet presAssocID="{B8B6C4FD-4B03-4605-99BB-C9B82C57CD6A}" presName="ThreeConn_1-2" presStyleLbl="fgAccFollowNode1" presStyleIdx="0" presStyleCnt="2">
        <dgm:presLayoutVars>
          <dgm:bulletEnabled val="1"/>
        </dgm:presLayoutVars>
      </dgm:prSet>
      <dgm:spPr/>
    </dgm:pt>
    <dgm:pt modelId="{EC791262-57F2-44C3-A984-24DE5E877D4E}" type="pres">
      <dgm:prSet presAssocID="{B8B6C4FD-4B03-4605-99BB-C9B82C57CD6A}" presName="ThreeConn_2-3" presStyleLbl="fgAccFollowNode1" presStyleIdx="1" presStyleCnt="2">
        <dgm:presLayoutVars>
          <dgm:bulletEnabled val="1"/>
        </dgm:presLayoutVars>
      </dgm:prSet>
      <dgm:spPr/>
    </dgm:pt>
    <dgm:pt modelId="{39271401-2248-4059-9994-2C17EED26D00}" type="pres">
      <dgm:prSet presAssocID="{B8B6C4FD-4B03-4605-99BB-C9B82C57CD6A}" presName="ThreeNodes_1_text" presStyleLbl="node1" presStyleIdx="2" presStyleCnt="3">
        <dgm:presLayoutVars>
          <dgm:bulletEnabled val="1"/>
        </dgm:presLayoutVars>
      </dgm:prSet>
      <dgm:spPr/>
    </dgm:pt>
    <dgm:pt modelId="{DEDBF441-E6C2-4992-AEC8-80F292C9B554}" type="pres">
      <dgm:prSet presAssocID="{B8B6C4FD-4B03-4605-99BB-C9B82C57CD6A}" presName="ThreeNodes_2_text" presStyleLbl="node1" presStyleIdx="2" presStyleCnt="3">
        <dgm:presLayoutVars>
          <dgm:bulletEnabled val="1"/>
        </dgm:presLayoutVars>
      </dgm:prSet>
      <dgm:spPr/>
    </dgm:pt>
    <dgm:pt modelId="{CB9CFF77-F374-4013-B625-D2CA660EE121}" type="pres">
      <dgm:prSet presAssocID="{B8B6C4FD-4B03-4605-99BB-C9B82C57CD6A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32A01C11-0C45-4902-93F2-7DBB66F9BDB8}" type="presOf" srcId="{B8B6C4FD-4B03-4605-99BB-C9B82C57CD6A}" destId="{EE3B3AD0-449E-48FC-A113-8342D3FC202F}" srcOrd="0" destOrd="0" presId="urn:microsoft.com/office/officeart/2005/8/layout/vProcess5"/>
    <dgm:cxn modelId="{00F7662E-56E4-4135-9431-C638D2F736F8}" type="presOf" srcId="{4CD82057-99DF-4FF5-9054-13AAE6430032}" destId="{CB9CFF77-F374-4013-B625-D2CA660EE121}" srcOrd="1" destOrd="0" presId="urn:microsoft.com/office/officeart/2005/8/layout/vProcess5"/>
    <dgm:cxn modelId="{E450973D-F91B-4A20-B46A-0E517544528E}" srcId="{B8B6C4FD-4B03-4605-99BB-C9B82C57CD6A}" destId="{1F50D917-1349-44E8-88B6-3932439185C7}" srcOrd="0" destOrd="0" parTransId="{BC67AB6B-840B-4F46-808B-3634234CC8B2}" sibTransId="{7900CA07-4E32-4E5A-92FB-3BD37AEFA4C5}"/>
    <dgm:cxn modelId="{35C4E640-6F7D-452E-9DA1-E4617ADBD5D1}" srcId="{B8B6C4FD-4B03-4605-99BB-C9B82C57CD6A}" destId="{4CD82057-99DF-4FF5-9054-13AAE6430032}" srcOrd="2" destOrd="0" parTransId="{8888A0AE-796D-4DF2-8F58-4C757DD57FA2}" sibTransId="{DE18D653-C5CD-482E-94E8-186757207CD6}"/>
    <dgm:cxn modelId="{9066DC72-A74F-4E7B-BF5D-B74DDA54A20B}" type="presOf" srcId="{72850D71-BCCD-4C02-A398-B0C78EE0EF19}" destId="{AAC3A35A-2F75-4A70-BB61-78377CE36BEE}" srcOrd="0" destOrd="0" presId="urn:microsoft.com/office/officeart/2005/8/layout/vProcess5"/>
    <dgm:cxn modelId="{4ED38E81-8D7D-47E3-A954-37CA91E30925}" srcId="{B8B6C4FD-4B03-4605-99BB-C9B82C57CD6A}" destId="{72850D71-BCCD-4C02-A398-B0C78EE0EF19}" srcOrd="1" destOrd="0" parTransId="{5FCE254C-94CF-456B-8FCB-AC357F11DC3E}" sibTransId="{6863805D-FB37-43A1-ABD9-4EA12DEBC01D}"/>
    <dgm:cxn modelId="{5F146888-82BF-433B-84F0-FEAAA61CE2B8}" type="presOf" srcId="{4CD82057-99DF-4FF5-9054-13AAE6430032}" destId="{69E5222B-49CA-42CD-84D1-E3D1CB6C4D97}" srcOrd="0" destOrd="0" presId="urn:microsoft.com/office/officeart/2005/8/layout/vProcess5"/>
    <dgm:cxn modelId="{49F92F90-37AA-4343-85DA-1938BB816414}" type="presOf" srcId="{6863805D-FB37-43A1-ABD9-4EA12DEBC01D}" destId="{EC791262-57F2-44C3-A984-24DE5E877D4E}" srcOrd="0" destOrd="0" presId="urn:microsoft.com/office/officeart/2005/8/layout/vProcess5"/>
    <dgm:cxn modelId="{D1D1A4A2-C00C-4001-AFF8-D1B760DA537C}" type="presOf" srcId="{1F50D917-1349-44E8-88B6-3932439185C7}" destId="{39271401-2248-4059-9994-2C17EED26D00}" srcOrd="1" destOrd="0" presId="urn:microsoft.com/office/officeart/2005/8/layout/vProcess5"/>
    <dgm:cxn modelId="{85DC05B3-E4C4-42C0-BB6E-CDEDB151DB36}" type="presOf" srcId="{72850D71-BCCD-4C02-A398-B0C78EE0EF19}" destId="{DEDBF441-E6C2-4992-AEC8-80F292C9B554}" srcOrd="1" destOrd="0" presId="urn:microsoft.com/office/officeart/2005/8/layout/vProcess5"/>
    <dgm:cxn modelId="{E5DBFBC4-1A40-415E-87EF-2FCE0395E4E0}" type="presOf" srcId="{1F50D917-1349-44E8-88B6-3932439185C7}" destId="{61CAE13F-38AA-48FF-A024-23F8744E006F}" srcOrd="0" destOrd="0" presId="urn:microsoft.com/office/officeart/2005/8/layout/vProcess5"/>
    <dgm:cxn modelId="{2FB76EE1-7AD9-41BF-AE84-57904BF343CC}" type="presOf" srcId="{7900CA07-4E32-4E5A-92FB-3BD37AEFA4C5}" destId="{AC24B724-701C-4ADC-8D1A-540BC1B3DCF2}" srcOrd="0" destOrd="0" presId="urn:microsoft.com/office/officeart/2005/8/layout/vProcess5"/>
    <dgm:cxn modelId="{D68C03D7-B965-48FD-9D1C-AB54C321DF42}" type="presParOf" srcId="{EE3B3AD0-449E-48FC-A113-8342D3FC202F}" destId="{8E2AF5FA-59ED-4E1A-B413-15C1DFA666A7}" srcOrd="0" destOrd="0" presId="urn:microsoft.com/office/officeart/2005/8/layout/vProcess5"/>
    <dgm:cxn modelId="{2B28547F-C7F5-4DC1-AAFD-B9A6C0B56F71}" type="presParOf" srcId="{EE3B3AD0-449E-48FC-A113-8342D3FC202F}" destId="{61CAE13F-38AA-48FF-A024-23F8744E006F}" srcOrd="1" destOrd="0" presId="urn:microsoft.com/office/officeart/2005/8/layout/vProcess5"/>
    <dgm:cxn modelId="{78DD1995-B8A3-49DF-A551-30948DECCEC6}" type="presParOf" srcId="{EE3B3AD0-449E-48FC-A113-8342D3FC202F}" destId="{AAC3A35A-2F75-4A70-BB61-78377CE36BEE}" srcOrd="2" destOrd="0" presId="urn:microsoft.com/office/officeart/2005/8/layout/vProcess5"/>
    <dgm:cxn modelId="{914B567F-3FEC-419D-AF00-BD1F67FC5287}" type="presParOf" srcId="{EE3B3AD0-449E-48FC-A113-8342D3FC202F}" destId="{69E5222B-49CA-42CD-84D1-E3D1CB6C4D97}" srcOrd="3" destOrd="0" presId="urn:microsoft.com/office/officeart/2005/8/layout/vProcess5"/>
    <dgm:cxn modelId="{AD0CC05E-DFB5-4CD1-954A-2793315E78D2}" type="presParOf" srcId="{EE3B3AD0-449E-48FC-A113-8342D3FC202F}" destId="{AC24B724-701C-4ADC-8D1A-540BC1B3DCF2}" srcOrd="4" destOrd="0" presId="urn:microsoft.com/office/officeart/2005/8/layout/vProcess5"/>
    <dgm:cxn modelId="{B2D5637D-5E55-45EF-9018-D6404187CF54}" type="presParOf" srcId="{EE3B3AD0-449E-48FC-A113-8342D3FC202F}" destId="{EC791262-57F2-44C3-A984-24DE5E877D4E}" srcOrd="5" destOrd="0" presId="urn:microsoft.com/office/officeart/2005/8/layout/vProcess5"/>
    <dgm:cxn modelId="{7582DED8-C2E5-4A90-8D31-537D1D3CF631}" type="presParOf" srcId="{EE3B3AD0-449E-48FC-A113-8342D3FC202F}" destId="{39271401-2248-4059-9994-2C17EED26D00}" srcOrd="6" destOrd="0" presId="urn:microsoft.com/office/officeart/2005/8/layout/vProcess5"/>
    <dgm:cxn modelId="{B96B5E62-70ED-45C4-B0B4-A729EF27BA34}" type="presParOf" srcId="{EE3B3AD0-449E-48FC-A113-8342D3FC202F}" destId="{DEDBF441-E6C2-4992-AEC8-80F292C9B554}" srcOrd="7" destOrd="0" presId="urn:microsoft.com/office/officeart/2005/8/layout/vProcess5"/>
    <dgm:cxn modelId="{30E941F5-866E-4512-8049-37301802922C}" type="presParOf" srcId="{EE3B3AD0-449E-48FC-A113-8342D3FC202F}" destId="{CB9CFF77-F374-4013-B625-D2CA660EE12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B8536A6-0038-496C-89A3-F83174BFCAB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C770AAC-495A-4EBE-9DEC-DC45636914BA}">
      <dgm:prSet/>
      <dgm:spPr/>
      <dgm:t>
        <a:bodyPr lIns="91440" tIns="91440" rIns="91440" bIns="91440"/>
        <a:lstStyle/>
        <a:p>
          <a:r>
            <a:rPr lang="en-US" dirty="0">
              <a:latin typeface="Aptos SemiBold" panose="020B0004020202020204" pitchFamily="34" charset="0"/>
            </a:rPr>
            <a:t>Work with your Subrecipients ahead of time to make sure qualified beneficiaries are being assisted and documenting properly</a:t>
          </a:r>
        </a:p>
      </dgm:t>
    </dgm:pt>
    <dgm:pt modelId="{3626BB56-C7E4-4C00-AF20-EA215D342194}" type="parTrans" cxnId="{51D42FD2-80DB-4CCF-942D-AFBB9C5E592B}">
      <dgm:prSet/>
      <dgm:spPr/>
      <dgm:t>
        <a:bodyPr/>
        <a:lstStyle/>
        <a:p>
          <a:endParaRPr lang="en-US"/>
        </a:p>
      </dgm:t>
    </dgm:pt>
    <dgm:pt modelId="{AE429E78-C2DA-4CF0-9B1D-743FF8A609F4}" type="sibTrans" cxnId="{51D42FD2-80DB-4CCF-942D-AFBB9C5E592B}">
      <dgm:prSet/>
      <dgm:spPr/>
      <dgm:t>
        <a:bodyPr/>
        <a:lstStyle/>
        <a:p>
          <a:endParaRPr lang="en-US"/>
        </a:p>
      </dgm:t>
    </dgm:pt>
    <dgm:pt modelId="{609C9BE1-11F0-47C5-82D8-7C9B14B42A4F}">
      <dgm:prSet/>
      <dgm:spPr/>
      <dgm:t>
        <a:bodyPr lIns="91440" tIns="91440" rIns="91440" bIns="91440"/>
        <a:lstStyle/>
        <a:p>
          <a:r>
            <a:rPr lang="en-US" dirty="0">
              <a:latin typeface="Aptos SemiBold" panose="020B0004020202020204" pitchFamily="34" charset="0"/>
            </a:rPr>
            <a:t>Quarterly Reports indicate if there are problems that need to be addressed prior to close out (Grantee can establish reporting </a:t>
          </a:r>
        </a:p>
      </dgm:t>
    </dgm:pt>
    <dgm:pt modelId="{3A1DEFB8-1DAD-4A26-860D-24BEA4C1D384}" type="parTrans" cxnId="{9EBA22E6-CA57-4172-A831-3E27D89889F7}">
      <dgm:prSet/>
      <dgm:spPr/>
      <dgm:t>
        <a:bodyPr/>
        <a:lstStyle/>
        <a:p>
          <a:endParaRPr lang="en-US"/>
        </a:p>
      </dgm:t>
    </dgm:pt>
    <dgm:pt modelId="{CA11C3C3-6A38-4619-BFD8-5CEDE90F46F6}" type="sibTrans" cxnId="{9EBA22E6-CA57-4172-A831-3E27D89889F7}">
      <dgm:prSet/>
      <dgm:spPr/>
      <dgm:t>
        <a:bodyPr/>
        <a:lstStyle/>
        <a:p>
          <a:endParaRPr lang="en-US"/>
        </a:p>
      </dgm:t>
    </dgm:pt>
    <dgm:pt modelId="{332CFA0D-2DEC-4E81-8414-9AE83C4D2255}">
      <dgm:prSet/>
      <dgm:spPr/>
      <dgm:t>
        <a:bodyPr/>
        <a:lstStyle/>
        <a:p>
          <a:r>
            <a:rPr lang="en-US" dirty="0">
              <a:latin typeface="Aptos SemiBold" panose="020B0004020202020204" pitchFamily="34" charset="0"/>
            </a:rPr>
            <a:t>Monitor</a:t>
          </a:r>
        </a:p>
      </dgm:t>
    </dgm:pt>
    <dgm:pt modelId="{5F97723A-E5BA-43FD-B528-370C802BE0F7}" type="parTrans" cxnId="{C9E73D49-C918-49E9-BB80-26D7DD297DA6}">
      <dgm:prSet/>
      <dgm:spPr/>
      <dgm:t>
        <a:bodyPr/>
        <a:lstStyle/>
        <a:p>
          <a:endParaRPr lang="en-US"/>
        </a:p>
      </dgm:t>
    </dgm:pt>
    <dgm:pt modelId="{E795E59E-7100-417C-888C-B2861665AF8D}" type="sibTrans" cxnId="{C9E73D49-C918-49E9-BB80-26D7DD297DA6}">
      <dgm:prSet/>
      <dgm:spPr/>
      <dgm:t>
        <a:bodyPr/>
        <a:lstStyle/>
        <a:p>
          <a:endParaRPr lang="en-US"/>
        </a:p>
      </dgm:t>
    </dgm:pt>
    <dgm:pt modelId="{B475C4D7-FF39-47A4-B7E8-AF3F9834C7C0}">
      <dgm:prSet/>
      <dgm:spPr/>
      <dgm:t>
        <a:bodyPr/>
        <a:lstStyle/>
        <a:p>
          <a:r>
            <a:rPr lang="en-US" dirty="0">
              <a:latin typeface="Aptos SemiBold" panose="020B0004020202020204" pitchFamily="34" charset="0"/>
            </a:rPr>
            <a:t>Document, Document, Document</a:t>
          </a:r>
        </a:p>
      </dgm:t>
    </dgm:pt>
    <dgm:pt modelId="{E5A780BB-0153-48A6-9E47-821F8EC502F7}" type="parTrans" cxnId="{03773985-2E1C-4042-8677-9E23A8EE55D4}">
      <dgm:prSet/>
      <dgm:spPr/>
      <dgm:t>
        <a:bodyPr/>
        <a:lstStyle/>
        <a:p>
          <a:endParaRPr lang="en-US"/>
        </a:p>
      </dgm:t>
    </dgm:pt>
    <dgm:pt modelId="{3E30DD6C-D883-4A28-805F-E2D466B92B2A}" type="sibTrans" cxnId="{03773985-2E1C-4042-8677-9E23A8EE55D4}">
      <dgm:prSet/>
      <dgm:spPr/>
      <dgm:t>
        <a:bodyPr/>
        <a:lstStyle/>
        <a:p>
          <a:endParaRPr lang="en-US"/>
        </a:p>
      </dgm:t>
    </dgm:pt>
    <dgm:pt modelId="{75B7EA41-8440-4202-BC05-2A78826DAD25}">
      <dgm:prSet/>
      <dgm:spPr/>
      <dgm:t>
        <a:bodyPr/>
        <a:lstStyle/>
        <a:p>
          <a:r>
            <a:rPr lang="en-US" dirty="0">
              <a:latin typeface="Aptos SemiBold" panose="020B0004020202020204" pitchFamily="34" charset="0"/>
            </a:rPr>
            <a:t>Even if you DON’T think you need it, Document!</a:t>
          </a:r>
        </a:p>
      </dgm:t>
    </dgm:pt>
    <dgm:pt modelId="{294CA53D-9632-45C6-B9F5-D1BEED8F1FC2}" type="parTrans" cxnId="{D6CBC61E-08F0-4AF0-96F5-17BD3AC34A63}">
      <dgm:prSet/>
      <dgm:spPr/>
      <dgm:t>
        <a:bodyPr/>
        <a:lstStyle/>
        <a:p>
          <a:endParaRPr lang="en-US"/>
        </a:p>
      </dgm:t>
    </dgm:pt>
    <dgm:pt modelId="{E3E8F21E-B462-40D1-8B5B-63545CF1594D}" type="sibTrans" cxnId="{D6CBC61E-08F0-4AF0-96F5-17BD3AC34A63}">
      <dgm:prSet/>
      <dgm:spPr/>
      <dgm:t>
        <a:bodyPr/>
        <a:lstStyle/>
        <a:p>
          <a:endParaRPr lang="en-US"/>
        </a:p>
      </dgm:t>
    </dgm:pt>
    <dgm:pt modelId="{B98E2641-78D6-471E-AE83-7EA2D8A49158}" type="pres">
      <dgm:prSet presAssocID="{7B8536A6-0038-496C-89A3-F83174BFCAB7}" presName="root" presStyleCnt="0">
        <dgm:presLayoutVars>
          <dgm:dir/>
          <dgm:resizeHandles val="exact"/>
        </dgm:presLayoutVars>
      </dgm:prSet>
      <dgm:spPr/>
    </dgm:pt>
    <dgm:pt modelId="{B1E29541-4F91-49D9-A659-4E03A6CF0ED6}" type="pres">
      <dgm:prSet presAssocID="{3C770AAC-495A-4EBE-9DEC-DC45636914BA}" presName="compNode" presStyleCnt="0"/>
      <dgm:spPr/>
    </dgm:pt>
    <dgm:pt modelId="{5E8737EF-4344-4D67-9C14-24DC82D0390C}" type="pres">
      <dgm:prSet presAssocID="{3C770AAC-495A-4EBE-9DEC-DC45636914BA}" presName="bgRect" presStyleLbl="bgShp" presStyleIdx="0" presStyleCnt="5"/>
      <dgm:spPr/>
    </dgm:pt>
    <dgm:pt modelId="{2F26C64F-D8E2-43D8-A8D3-8CA3C7146FE9}" type="pres">
      <dgm:prSet presAssocID="{3C770AAC-495A-4EBE-9DEC-DC45636914BA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6F5ADCAB-9531-46A6-94DF-B283BA9AE7E3}" type="pres">
      <dgm:prSet presAssocID="{3C770AAC-495A-4EBE-9DEC-DC45636914BA}" presName="spaceRect" presStyleCnt="0"/>
      <dgm:spPr/>
    </dgm:pt>
    <dgm:pt modelId="{3CD6A601-1AE3-48BE-8BAF-F06547248FDF}" type="pres">
      <dgm:prSet presAssocID="{3C770AAC-495A-4EBE-9DEC-DC45636914BA}" presName="parTx" presStyleLbl="revTx" presStyleIdx="0" presStyleCnt="5">
        <dgm:presLayoutVars>
          <dgm:chMax val="0"/>
          <dgm:chPref val="0"/>
        </dgm:presLayoutVars>
      </dgm:prSet>
      <dgm:spPr/>
    </dgm:pt>
    <dgm:pt modelId="{113989C2-7A0B-4791-A8CF-09BB8FC5C19D}" type="pres">
      <dgm:prSet presAssocID="{AE429E78-C2DA-4CF0-9B1D-743FF8A609F4}" presName="sibTrans" presStyleCnt="0"/>
      <dgm:spPr/>
    </dgm:pt>
    <dgm:pt modelId="{00C70511-3095-4E5C-A824-445C8956552F}" type="pres">
      <dgm:prSet presAssocID="{609C9BE1-11F0-47C5-82D8-7C9B14B42A4F}" presName="compNode" presStyleCnt="0"/>
      <dgm:spPr/>
    </dgm:pt>
    <dgm:pt modelId="{50EE37C7-8DD8-4B57-B7E8-6A5BC34A0576}" type="pres">
      <dgm:prSet presAssocID="{609C9BE1-11F0-47C5-82D8-7C9B14B42A4F}" presName="bgRect" presStyleLbl="bgShp" presStyleIdx="1" presStyleCnt="5"/>
      <dgm:spPr/>
    </dgm:pt>
    <dgm:pt modelId="{12D2A7D6-1B37-46A4-889A-F1A631310526}" type="pres">
      <dgm:prSet presAssocID="{609C9BE1-11F0-47C5-82D8-7C9B14B42A4F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7026E908-F41E-4FA3-99B5-0601F10AB26A}" type="pres">
      <dgm:prSet presAssocID="{609C9BE1-11F0-47C5-82D8-7C9B14B42A4F}" presName="spaceRect" presStyleCnt="0"/>
      <dgm:spPr/>
    </dgm:pt>
    <dgm:pt modelId="{2FD43B30-5961-4468-B11A-DD3FB4FD2489}" type="pres">
      <dgm:prSet presAssocID="{609C9BE1-11F0-47C5-82D8-7C9B14B42A4F}" presName="parTx" presStyleLbl="revTx" presStyleIdx="1" presStyleCnt="5">
        <dgm:presLayoutVars>
          <dgm:chMax val="0"/>
          <dgm:chPref val="0"/>
        </dgm:presLayoutVars>
      </dgm:prSet>
      <dgm:spPr/>
    </dgm:pt>
    <dgm:pt modelId="{9942C105-C562-4E86-B3BA-7F85AC22A10D}" type="pres">
      <dgm:prSet presAssocID="{CA11C3C3-6A38-4619-BFD8-5CEDE90F46F6}" presName="sibTrans" presStyleCnt="0"/>
      <dgm:spPr/>
    </dgm:pt>
    <dgm:pt modelId="{E99E228D-177A-4124-B947-FA28C6311C02}" type="pres">
      <dgm:prSet presAssocID="{332CFA0D-2DEC-4E81-8414-9AE83C4D2255}" presName="compNode" presStyleCnt="0"/>
      <dgm:spPr/>
    </dgm:pt>
    <dgm:pt modelId="{6F5877C4-E786-4BF6-B1B5-945FA4F5E438}" type="pres">
      <dgm:prSet presAssocID="{332CFA0D-2DEC-4E81-8414-9AE83C4D2255}" presName="bgRect" presStyleLbl="bgShp" presStyleIdx="2" presStyleCnt="5"/>
      <dgm:spPr/>
    </dgm:pt>
    <dgm:pt modelId="{C3B92A72-330E-4554-A22E-AAD22E52C4D9}" type="pres">
      <dgm:prSet presAssocID="{332CFA0D-2DEC-4E81-8414-9AE83C4D2255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levision"/>
        </a:ext>
      </dgm:extLst>
    </dgm:pt>
    <dgm:pt modelId="{E022C996-97CA-468B-A686-349125998CB0}" type="pres">
      <dgm:prSet presAssocID="{332CFA0D-2DEC-4E81-8414-9AE83C4D2255}" presName="spaceRect" presStyleCnt="0"/>
      <dgm:spPr/>
    </dgm:pt>
    <dgm:pt modelId="{E52BF31A-23F5-407A-A554-3F87D6BCAA56}" type="pres">
      <dgm:prSet presAssocID="{332CFA0D-2DEC-4E81-8414-9AE83C4D2255}" presName="parTx" presStyleLbl="revTx" presStyleIdx="2" presStyleCnt="5">
        <dgm:presLayoutVars>
          <dgm:chMax val="0"/>
          <dgm:chPref val="0"/>
        </dgm:presLayoutVars>
      </dgm:prSet>
      <dgm:spPr/>
    </dgm:pt>
    <dgm:pt modelId="{806D6C0D-D6F2-4FDC-9754-7F33D81311C4}" type="pres">
      <dgm:prSet presAssocID="{E795E59E-7100-417C-888C-B2861665AF8D}" presName="sibTrans" presStyleCnt="0"/>
      <dgm:spPr/>
    </dgm:pt>
    <dgm:pt modelId="{AD710482-DD1B-481B-B347-DB399887CC52}" type="pres">
      <dgm:prSet presAssocID="{B475C4D7-FF39-47A4-B7E8-AF3F9834C7C0}" presName="compNode" presStyleCnt="0"/>
      <dgm:spPr/>
    </dgm:pt>
    <dgm:pt modelId="{9B79371D-8DCF-4255-AF10-5D207F6DBD08}" type="pres">
      <dgm:prSet presAssocID="{B475C4D7-FF39-47A4-B7E8-AF3F9834C7C0}" presName="bgRect" presStyleLbl="bgShp" presStyleIdx="3" presStyleCnt="5"/>
      <dgm:spPr/>
    </dgm:pt>
    <dgm:pt modelId="{46D8A3C8-DE4A-4C57-902D-8999B7E55110}" type="pres">
      <dgm:prSet presAssocID="{B475C4D7-FF39-47A4-B7E8-AF3F9834C7C0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7E3B713A-60BD-413B-8510-C2A40C19427A}" type="pres">
      <dgm:prSet presAssocID="{B475C4D7-FF39-47A4-B7E8-AF3F9834C7C0}" presName="spaceRect" presStyleCnt="0"/>
      <dgm:spPr/>
    </dgm:pt>
    <dgm:pt modelId="{D734F10C-2940-4A75-8456-CA04933B7A8A}" type="pres">
      <dgm:prSet presAssocID="{B475C4D7-FF39-47A4-B7E8-AF3F9834C7C0}" presName="parTx" presStyleLbl="revTx" presStyleIdx="3" presStyleCnt="5">
        <dgm:presLayoutVars>
          <dgm:chMax val="0"/>
          <dgm:chPref val="0"/>
        </dgm:presLayoutVars>
      </dgm:prSet>
      <dgm:spPr/>
    </dgm:pt>
    <dgm:pt modelId="{6241A8BD-5DAA-404D-9985-E38073B67E9E}" type="pres">
      <dgm:prSet presAssocID="{3E30DD6C-D883-4A28-805F-E2D466B92B2A}" presName="sibTrans" presStyleCnt="0"/>
      <dgm:spPr/>
    </dgm:pt>
    <dgm:pt modelId="{205AE50E-37D0-4AA3-A8D7-CBC460D73D83}" type="pres">
      <dgm:prSet presAssocID="{75B7EA41-8440-4202-BC05-2A78826DAD25}" presName="compNode" presStyleCnt="0"/>
      <dgm:spPr/>
    </dgm:pt>
    <dgm:pt modelId="{A3025236-BD3C-49FD-9F5E-730EF99F3C29}" type="pres">
      <dgm:prSet presAssocID="{75B7EA41-8440-4202-BC05-2A78826DAD25}" presName="bgRect" presStyleLbl="bgShp" presStyleIdx="4" presStyleCnt="5"/>
      <dgm:spPr/>
    </dgm:pt>
    <dgm:pt modelId="{A209DC6E-A55C-4A7D-B4CC-09FC6E36FDAD}" type="pres">
      <dgm:prSet presAssocID="{75B7EA41-8440-4202-BC05-2A78826DAD2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redder"/>
        </a:ext>
      </dgm:extLst>
    </dgm:pt>
    <dgm:pt modelId="{FEAFDE0B-907B-47A6-BC05-643B8C54F818}" type="pres">
      <dgm:prSet presAssocID="{75B7EA41-8440-4202-BC05-2A78826DAD25}" presName="spaceRect" presStyleCnt="0"/>
      <dgm:spPr/>
    </dgm:pt>
    <dgm:pt modelId="{A53C907D-7C10-4620-A1D9-0C57CA0751FC}" type="pres">
      <dgm:prSet presAssocID="{75B7EA41-8440-4202-BC05-2A78826DAD25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5103EE0F-D206-461F-B25E-1D2BDBF54E40}" type="presOf" srcId="{609C9BE1-11F0-47C5-82D8-7C9B14B42A4F}" destId="{2FD43B30-5961-4468-B11A-DD3FB4FD2489}" srcOrd="0" destOrd="0" presId="urn:microsoft.com/office/officeart/2018/2/layout/IconVerticalSolidList"/>
    <dgm:cxn modelId="{EC114614-DDC8-41C7-9CFB-D510A2DC876A}" type="presOf" srcId="{75B7EA41-8440-4202-BC05-2A78826DAD25}" destId="{A53C907D-7C10-4620-A1D9-0C57CA0751FC}" srcOrd="0" destOrd="0" presId="urn:microsoft.com/office/officeart/2018/2/layout/IconVerticalSolidList"/>
    <dgm:cxn modelId="{2A5C2A15-FD77-4C96-8BEA-593ABEF26247}" type="presOf" srcId="{7B8536A6-0038-496C-89A3-F83174BFCAB7}" destId="{B98E2641-78D6-471E-AE83-7EA2D8A49158}" srcOrd="0" destOrd="0" presId="urn:microsoft.com/office/officeart/2018/2/layout/IconVerticalSolidList"/>
    <dgm:cxn modelId="{D6CBC61E-08F0-4AF0-96F5-17BD3AC34A63}" srcId="{7B8536A6-0038-496C-89A3-F83174BFCAB7}" destId="{75B7EA41-8440-4202-BC05-2A78826DAD25}" srcOrd="4" destOrd="0" parTransId="{294CA53D-9632-45C6-B9F5-D1BEED8F1FC2}" sibTransId="{E3E8F21E-B462-40D1-8B5B-63545CF1594D}"/>
    <dgm:cxn modelId="{C9E73D49-C918-49E9-BB80-26D7DD297DA6}" srcId="{7B8536A6-0038-496C-89A3-F83174BFCAB7}" destId="{332CFA0D-2DEC-4E81-8414-9AE83C4D2255}" srcOrd="2" destOrd="0" parTransId="{5F97723A-E5BA-43FD-B528-370C802BE0F7}" sibTransId="{E795E59E-7100-417C-888C-B2861665AF8D}"/>
    <dgm:cxn modelId="{03773985-2E1C-4042-8677-9E23A8EE55D4}" srcId="{7B8536A6-0038-496C-89A3-F83174BFCAB7}" destId="{B475C4D7-FF39-47A4-B7E8-AF3F9834C7C0}" srcOrd="3" destOrd="0" parTransId="{E5A780BB-0153-48A6-9E47-821F8EC502F7}" sibTransId="{3E30DD6C-D883-4A28-805F-E2D466B92B2A}"/>
    <dgm:cxn modelId="{AA9D37BA-D874-41F4-AEDB-F91565336E8B}" type="presOf" srcId="{332CFA0D-2DEC-4E81-8414-9AE83C4D2255}" destId="{E52BF31A-23F5-407A-A554-3F87D6BCAA56}" srcOrd="0" destOrd="0" presId="urn:microsoft.com/office/officeart/2018/2/layout/IconVerticalSolidList"/>
    <dgm:cxn modelId="{51D42FD2-80DB-4CCF-942D-AFBB9C5E592B}" srcId="{7B8536A6-0038-496C-89A3-F83174BFCAB7}" destId="{3C770AAC-495A-4EBE-9DEC-DC45636914BA}" srcOrd="0" destOrd="0" parTransId="{3626BB56-C7E4-4C00-AF20-EA215D342194}" sibTransId="{AE429E78-C2DA-4CF0-9B1D-743FF8A609F4}"/>
    <dgm:cxn modelId="{9EBA22E6-CA57-4172-A831-3E27D89889F7}" srcId="{7B8536A6-0038-496C-89A3-F83174BFCAB7}" destId="{609C9BE1-11F0-47C5-82D8-7C9B14B42A4F}" srcOrd="1" destOrd="0" parTransId="{3A1DEFB8-1DAD-4A26-860D-24BEA4C1D384}" sibTransId="{CA11C3C3-6A38-4619-BFD8-5CEDE90F46F6}"/>
    <dgm:cxn modelId="{D63297F1-F24C-4AF6-91AB-A4ABFCC3B27F}" type="presOf" srcId="{B475C4D7-FF39-47A4-B7E8-AF3F9834C7C0}" destId="{D734F10C-2940-4A75-8456-CA04933B7A8A}" srcOrd="0" destOrd="0" presId="urn:microsoft.com/office/officeart/2018/2/layout/IconVerticalSolidList"/>
    <dgm:cxn modelId="{0DC71CF3-89A6-4AC3-83CA-239B5FBDD469}" type="presOf" srcId="{3C770AAC-495A-4EBE-9DEC-DC45636914BA}" destId="{3CD6A601-1AE3-48BE-8BAF-F06547248FDF}" srcOrd="0" destOrd="0" presId="urn:microsoft.com/office/officeart/2018/2/layout/IconVerticalSolidList"/>
    <dgm:cxn modelId="{49A98BF5-F6FC-434F-8CFB-9DD1DF455DD4}" type="presParOf" srcId="{B98E2641-78D6-471E-AE83-7EA2D8A49158}" destId="{B1E29541-4F91-49D9-A659-4E03A6CF0ED6}" srcOrd="0" destOrd="0" presId="urn:microsoft.com/office/officeart/2018/2/layout/IconVerticalSolidList"/>
    <dgm:cxn modelId="{A2249B70-5C79-4937-B03F-FD0D52C1682F}" type="presParOf" srcId="{B1E29541-4F91-49D9-A659-4E03A6CF0ED6}" destId="{5E8737EF-4344-4D67-9C14-24DC82D0390C}" srcOrd="0" destOrd="0" presId="urn:microsoft.com/office/officeart/2018/2/layout/IconVerticalSolidList"/>
    <dgm:cxn modelId="{20E418B1-79D7-4FB8-8A95-AD3ABB65BDBC}" type="presParOf" srcId="{B1E29541-4F91-49D9-A659-4E03A6CF0ED6}" destId="{2F26C64F-D8E2-43D8-A8D3-8CA3C7146FE9}" srcOrd="1" destOrd="0" presId="urn:microsoft.com/office/officeart/2018/2/layout/IconVerticalSolidList"/>
    <dgm:cxn modelId="{015DC69A-BEA2-4930-A2E6-3E7EF02D958A}" type="presParOf" srcId="{B1E29541-4F91-49D9-A659-4E03A6CF0ED6}" destId="{6F5ADCAB-9531-46A6-94DF-B283BA9AE7E3}" srcOrd="2" destOrd="0" presId="urn:microsoft.com/office/officeart/2018/2/layout/IconVerticalSolidList"/>
    <dgm:cxn modelId="{A66C7780-F6F2-48AC-B425-961934FA14E2}" type="presParOf" srcId="{B1E29541-4F91-49D9-A659-4E03A6CF0ED6}" destId="{3CD6A601-1AE3-48BE-8BAF-F06547248FDF}" srcOrd="3" destOrd="0" presId="urn:microsoft.com/office/officeart/2018/2/layout/IconVerticalSolidList"/>
    <dgm:cxn modelId="{BB48D78C-4F12-4C64-AB25-216BC5DC725F}" type="presParOf" srcId="{B98E2641-78D6-471E-AE83-7EA2D8A49158}" destId="{113989C2-7A0B-4791-A8CF-09BB8FC5C19D}" srcOrd="1" destOrd="0" presId="urn:microsoft.com/office/officeart/2018/2/layout/IconVerticalSolidList"/>
    <dgm:cxn modelId="{D5DC32DC-C4BE-4C6F-987D-C50385DBE02A}" type="presParOf" srcId="{B98E2641-78D6-471E-AE83-7EA2D8A49158}" destId="{00C70511-3095-4E5C-A824-445C8956552F}" srcOrd="2" destOrd="0" presId="urn:microsoft.com/office/officeart/2018/2/layout/IconVerticalSolidList"/>
    <dgm:cxn modelId="{3C548FEC-D356-4701-BEA7-30A913F07A30}" type="presParOf" srcId="{00C70511-3095-4E5C-A824-445C8956552F}" destId="{50EE37C7-8DD8-4B57-B7E8-6A5BC34A0576}" srcOrd="0" destOrd="0" presId="urn:microsoft.com/office/officeart/2018/2/layout/IconVerticalSolidList"/>
    <dgm:cxn modelId="{6ABB869C-4525-4404-A156-783F39043A58}" type="presParOf" srcId="{00C70511-3095-4E5C-A824-445C8956552F}" destId="{12D2A7D6-1B37-46A4-889A-F1A631310526}" srcOrd="1" destOrd="0" presId="urn:microsoft.com/office/officeart/2018/2/layout/IconVerticalSolidList"/>
    <dgm:cxn modelId="{92D06CBB-AB68-4248-A52D-3BC9B3ACB605}" type="presParOf" srcId="{00C70511-3095-4E5C-A824-445C8956552F}" destId="{7026E908-F41E-4FA3-99B5-0601F10AB26A}" srcOrd="2" destOrd="0" presId="urn:microsoft.com/office/officeart/2018/2/layout/IconVerticalSolidList"/>
    <dgm:cxn modelId="{829049C9-B4C5-4205-984F-D70B54A50BA4}" type="presParOf" srcId="{00C70511-3095-4E5C-A824-445C8956552F}" destId="{2FD43B30-5961-4468-B11A-DD3FB4FD2489}" srcOrd="3" destOrd="0" presId="urn:microsoft.com/office/officeart/2018/2/layout/IconVerticalSolidList"/>
    <dgm:cxn modelId="{F29DBB48-00E4-4B65-835B-7D76B7ED7EE6}" type="presParOf" srcId="{B98E2641-78D6-471E-AE83-7EA2D8A49158}" destId="{9942C105-C562-4E86-B3BA-7F85AC22A10D}" srcOrd="3" destOrd="0" presId="urn:microsoft.com/office/officeart/2018/2/layout/IconVerticalSolidList"/>
    <dgm:cxn modelId="{C78159DE-F926-4B9A-9666-8E20DCB1A92C}" type="presParOf" srcId="{B98E2641-78D6-471E-AE83-7EA2D8A49158}" destId="{E99E228D-177A-4124-B947-FA28C6311C02}" srcOrd="4" destOrd="0" presId="urn:microsoft.com/office/officeart/2018/2/layout/IconVerticalSolidList"/>
    <dgm:cxn modelId="{095353C8-55A3-4BB7-B2F7-D69BAC0CBD32}" type="presParOf" srcId="{E99E228D-177A-4124-B947-FA28C6311C02}" destId="{6F5877C4-E786-4BF6-B1B5-945FA4F5E438}" srcOrd="0" destOrd="0" presId="urn:microsoft.com/office/officeart/2018/2/layout/IconVerticalSolidList"/>
    <dgm:cxn modelId="{9C24EFD0-3829-4712-9456-D930B36C6C41}" type="presParOf" srcId="{E99E228D-177A-4124-B947-FA28C6311C02}" destId="{C3B92A72-330E-4554-A22E-AAD22E52C4D9}" srcOrd="1" destOrd="0" presId="urn:microsoft.com/office/officeart/2018/2/layout/IconVerticalSolidList"/>
    <dgm:cxn modelId="{B179C16B-9FAD-42B2-A706-D8C3A6B7F261}" type="presParOf" srcId="{E99E228D-177A-4124-B947-FA28C6311C02}" destId="{E022C996-97CA-468B-A686-349125998CB0}" srcOrd="2" destOrd="0" presId="urn:microsoft.com/office/officeart/2018/2/layout/IconVerticalSolidList"/>
    <dgm:cxn modelId="{A60D2FB6-C688-497D-98ED-1ACE471286DE}" type="presParOf" srcId="{E99E228D-177A-4124-B947-FA28C6311C02}" destId="{E52BF31A-23F5-407A-A554-3F87D6BCAA56}" srcOrd="3" destOrd="0" presId="urn:microsoft.com/office/officeart/2018/2/layout/IconVerticalSolidList"/>
    <dgm:cxn modelId="{00F6C7BA-FD04-4AB8-BCC0-D5D23192F524}" type="presParOf" srcId="{B98E2641-78D6-471E-AE83-7EA2D8A49158}" destId="{806D6C0D-D6F2-4FDC-9754-7F33D81311C4}" srcOrd="5" destOrd="0" presId="urn:microsoft.com/office/officeart/2018/2/layout/IconVerticalSolidList"/>
    <dgm:cxn modelId="{748C637B-9531-4967-8B15-5D3C989FFF58}" type="presParOf" srcId="{B98E2641-78D6-471E-AE83-7EA2D8A49158}" destId="{AD710482-DD1B-481B-B347-DB399887CC52}" srcOrd="6" destOrd="0" presId="urn:microsoft.com/office/officeart/2018/2/layout/IconVerticalSolidList"/>
    <dgm:cxn modelId="{79D8259B-120C-45FF-8913-3A5219A1CA5B}" type="presParOf" srcId="{AD710482-DD1B-481B-B347-DB399887CC52}" destId="{9B79371D-8DCF-4255-AF10-5D207F6DBD08}" srcOrd="0" destOrd="0" presId="urn:microsoft.com/office/officeart/2018/2/layout/IconVerticalSolidList"/>
    <dgm:cxn modelId="{A227304D-9F39-457A-BCA8-74B06FF7BD3B}" type="presParOf" srcId="{AD710482-DD1B-481B-B347-DB399887CC52}" destId="{46D8A3C8-DE4A-4C57-902D-8999B7E55110}" srcOrd="1" destOrd="0" presId="urn:microsoft.com/office/officeart/2018/2/layout/IconVerticalSolidList"/>
    <dgm:cxn modelId="{316122DF-5254-4215-A97B-90D491336279}" type="presParOf" srcId="{AD710482-DD1B-481B-B347-DB399887CC52}" destId="{7E3B713A-60BD-413B-8510-C2A40C19427A}" srcOrd="2" destOrd="0" presId="urn:microsoft.com/office/officeart/2018/2/layout/IconVerticalSolidList"/>
    <dgm:cxn modelId="{E3EF8874-3123-4E15-86B1-6BE410503971}" type="presParOf" srcId="{AD710482-DD1B-481B-B347-DB399887CC52}" destId="{D734F10C-2940-4A75-8456-CA04933B7A8A}" srcOrd="3" destOrd="0" presId="urn:microsoft.com/office/officeart/2018/2/layout/IconVerticalSolidList"/>
    <dgm:cxn modelId="{E1F2F538-AC42-4EF0-B0CB-F9EEEF01A446}" type="presParOf" srcId="{B98E2641-78D6-471E-AE83-7EA2D8A49158}" destId="{6241A8BD-5DAA-404D-9985-E38073B67E9E}" srcOrd="7" destOrd="0" presId="urn:microsoft.com/office/officeart/2018/2/layout/IconVerticalSolidList"/>
    <dgm:cxn modelId="{182467B9-1969-4E50-836C-901DE492AAE9}" type="presParOf" srcId="{B98E2641-78D6-471E-AE83-7EA2D8A49158}" destId="{205AE50E-37D0-4AA3-A8D7-CBC460D73D83}" srcOrd="8" destOrd="0" presId="urn:microsoft.com/office/officeart/2018/2/layout/IconVerticalSolidList"/>
    <dgm:cxn modelId="{65C43B44-3A10-420B-A3CC-0571C4DEF9F6}" type="presParOf" srcId="{205AE50E-37D0-4AA3-A8D7-CBC460D73D83}" destId="{A3025236-BD3C-49FD-9F5E-730EF99F3C29}" srcOrd="0" destOrd="0" presId="urn:microsoft.com/office/officeart/2018/2/layout/IconVerticalSolidList"/>
    <dgm:cxn modelId="{2E333FD6-F542-47FB-B3A6-6AAA00A13451}" type="presParOf" srcId="{205AE50E-37D0-4AA3-A8D7-CBC460D73D83}" destId="{A209DC6E-A55C-4A7D-B4CC-09FC6E36FDAD}" srcOrd="1" destOrd="0" presId="urn:microsoft.com/office/officeart/2018/2/layout/IconVerticalSolidList"/>
    <dgm:cxn modelId="{3208687B-4E78-49A7-9C56-E7DB042A48C8}" type="presParOf" srcId="{205AE50E-37D0-4AA3-A8D7-CBC460D73D83}" destId="{FEAFDE0B-907B-47A6-BC05-643B8C54F818}" srcOrd="2" destOrd="0" presId="urn:microsoft.com/office/officeart/2018/2/layout/IconVerticalSolidList"/>
    <dgm:cxn modelId="{416535C2-4CA9-4D0C-BEC5-687307942FA4}" type="presParOf" srcId="{205AE50E-37D0-4AA3-A8D7-CBC460D73D83}" destId="{A53C907D-7C10-4620-A1D9-0C57CA0751F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C85B7B-69DF-4470-9F7F-A70ABCFEFF6A}">
      <dsp:nvSpPr>
        <dsp:cNvPr id="0" name=""/>
        <dsp:cNvSpPr/>
      </dsp:nvSpPr>
      <dsp:spPr>
        <a:xfrm>
          <a:off x="816" y="340515"/>
          <a:ext cx="3186276" cy="191176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ptos Narrow" panose="020B0004020202020204" pitchFamily="34" charset="0"/>
            </a:rPr>
            <a:t>Over the past 4 years, Wausau’s allocations have ranged from $597,000 to $647,000. 2024’s allocation is $600,224.</a:t>
          </a:r>
        </a:p>
      </dsp:txBody>
      <dsp:txXfrm>
        <a:off x="816" y="340515"/>
        <a:ext cx="3186276" cy="1911765"/>
      </dsp:txXfrm>
    </dsp:sp>
    <dsp:sp modelId="{B758149F-262B-4EB7-93F4-BCB77CF3C94E}">
      <dsp:nvSpPr>
        <dsp:cNvPr id="0" name=""/>
        <dsp:cNvSpPr/>
      </dsp:nvSpPr>
      <dsp:spPr>
        <a:xfrm>
          <a:off x="3505720" y="340515"/>
          <a:ext cx="3186276" cy="1911765"/>
        </a:xfrm>
        <a:prstGeom prst="rect">
          <a:avLst/>
        </a:prstGeom>
        <a:gradFill rotWithShape="0">
          <a:gsLst>
            <a:gs pos="0">
              <a:schemeClr val="accent2">
                <a:hueOff val="-904150"/>
                <a:satOff val="-552"/>
                <a:lumOff val="2157"/>
                <a:alphaOff val="0"/>
                <a:tint val="96000"/>
                <a:lumMod val="100000"/>
              </a:schemeClr>
            </a:gs>
            <a:gs pos="78000">
              <a:schemeClr val="accent2">
                <a:hueOff val="-904150"/>
                <a:satOff val="-552"/>
                <a:lumOff val="215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100" kern="1200" dirty="0">
              <a:latin typeface="Aptos Narrow" panose="020B0004020202020204" pitchFamily="34" charset="0"/>
            </a:rPr>
            <a:t>Public Service Activities receive 10-15% of the annual allocation, up to a max of $97,000/yr. The 2024, allocation is $90,000.</a:t>
          </a:r>
        </a:p>
      </dsp:txBody>
      <dsp:txXfrm>
        <a:off x="3505720" y="340515"/>
        <a:ext cx="3186276" cy="1911765"/>
      </dsp:txXfrm>
    </dsp:sp>
    <dsp:sp modelId="{AED0953D-EB40-4E9D-A032-E7345A63B9D7}">
      <dsp:nvSpPr>
        <dsp:cNvPr id="0" name=""/>
        <dsp:cNvSpPr/>
      </dsp:nvSpPr>
      <dsp:spPr>
        <a:xfrm>
          <a:off x="816" y="2570908"/>
          <a:ext cx="3186276" cy="1911765"/>
        </a:xfrm>
        <a:prstGeom prst="rect">
          <a:avLst/>
        </a:prstGeom>
        <a:gradFill rotWithShape="0">
          <a:gsLst>
            <a:gs pos="0">
              <a:schemeClr val="accent2">
                <a:hueOff val="-1808300"/>
                <a:satOff val="-1104"/>
                <a:lumOff val="4314"/>
                <a:alphaOff val="0"/>
                <a:tint val="96000"/>
                <a:lumMod val="100000"/>
              </a:schemeClr>
            </a:gs>
            <a:gs pos="78000">
              <a:schemeClr val="accent2">
                <a:hueOff val="-1808300"/>
                <a:satOff val="-1104"/>
                <a:lumOff val="431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ptos Narrow" panose="020B0004020202020204" pitchFamily="34" charset="0"/>
            </a:rPr>
            <a:t>Wausau typically funds between  3 – 5 Public Service Activities each year</a:t>
          </a:r>
        </a:p>
      </dsp:txBody>
      <dsp:txXfrm>
        <a:off x="816" y="2570908"/>
        <a:ext cx="3186276" cy="1911765"/>
      </dsp:txXfrm>
    </dsp:sp>
    <dsp:sp modelId="{5265FF94-4E65-4700-B1F7-722476068BF5}">
      <dsp:nvSpPr>
        <dsp:cNvPr id="0" name=""/>
        <dsp:cNvSpPr/>
      </dsp:nvSpPr>
      <dsp:spPr>
        <a:xfrm>
          <a:off x="3505720" y="2570908"/>
          <a:ext cx="3186276" cy="1911765"/>
        </a:xfrm>
        <a:prstGeom prst="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100" kern="1200" dirty="0">
              <a:latin typeface="Aptos Narrow" panose="020B0004020202020204" pitchFamily="34" charset="0"/>
            </a:rPr>
            <a:t>Internal Public Facilities receive annual funding, with the possibility of securing funding for an external Public Facility as well.</a:t>
          </a:r>
        </a:p>
      </dsp:txBody>
      <dsp:txXfrm>
        <a:off x="3505720" y="2570908"/>
        <a:ext cx="3186276" cy="19117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A3D26B-EAD9-43BF-AE06-9C82B97306D7}">
      <dsp:nvSpPr>
        <dsp:cNvPr id="0" name=""/>
        <dsp:cNvSpPr/>
      </dsp:nvSpPr>
      <dsp:spPr>
        <a:xfrm>
          <a:off x="0" y="0"/>
          <a:ext cx="9618133" cy="39205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125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b="1" kern="1200" dirty="0">
              <a:latin typeface="Bierstadt" panose="020B0004020202020204" pitchFamily="34" charset="0"/>
            </a:rPr>
            <a:t>Activities that are eligible because they are designated to benefit a limited number of persons, and those benefits are either documented or presumed to be income eligible.</a:t>
          </a:r>
        </a:p>
      </dsp:txBody>
      <dsp:txXfrm>
        <a:off x="0" y="0"/>
        <a:ext cx="9618133" cy="2117070"/>
      </dsp:txXfrm>
    </dsp:sp>
    <dsp:sp modelId="{3A6EE30C-8606-4042-AC64-044D1F38BF7B}">
      <dsp:nvSpPr>
        <dsp:cNvPr id="0" name=""/>
        <dsp:cNvSpPr/>
      </dsp:nvSpPr>
      <dsp:spPr>
        <a:xfrm>
          <a:off x="0" y="2040577"/>
          <a:ext cx="4809066" cy="180343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lumMod val="7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Bradley Hand ITC" panose="03070402050302030203" pitchFamily="66" charset="0"/>
            </a:rPr>
            <a:t>Documentation on File Must Show Beneficiaries Are Under HUD’s Income Limits.</a:t>
          </a:r>
        </a:p>
      </dsp:txBody>
      <dsp:txXfrm>
        <a:off x="0" y="2040577"/>
        <a:ext cx="4809066" cy="1803430"/>
      </dsp:txXfrm>
    </dsp:sp>
    <dsp:sp modelId="{175EDF18-FA82-4C67-A129-970B14B2B493}">
      <dsp:nvSpPr>
        <dsp:cNvPr id="0" name=""/>
        <dsp:cNvSpPr/>
      </dsp:nvSpPr>
      <dsp:spPr>
        <a:xfrm>
          <a:off x="4809066" y="2040577"/>
          <a:ext cx="4809066" cy="180343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lumMod val="75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Bradley Hand ITC" panose="03070402050302030203" pitchFamily="66" charset="0"/>
            </a:rPr>
            <a:t>Clientele falls under a HUD presumed category.</a:t>
          </a:r>
        </a:p>
      </dsp:txBody>
      <dsp:txXfrm>
        <a:off x="4809066" y="2040577"/>
        <a:ext cx="4809066" cy="18034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CD02D7-8FD0-43A5-B08B-78BB727E1371}">
      <dsp:nvSpPr>
        <dsp:cNvPr id="0" name=""/>
        <dsp:cNvSpPr/>
      </dsp:nvSpPr>
      <dsp:spPr>
        <a:xfrm>
          <a:off x="0" y="3357542"/>
          <a:ext cx="9618133" cy="7345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8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Job Training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spc="100" baseline="0" dirty="0">
              <a:latin typeface="Britannic Bold" panose="020B0903060703020204" pitchFamily="34" charset="0"/>
            </a:rPr>
            <a:t>To pay the salary of person(s) providing the training.</a:t>
          </a:r>
        </a:p>
      </dsp:txBody>
      <dsp:txXfrm>
        <a:off x="0" y="3357542"/>
        <a:ext cx="9618133" cy="734548"/>
      </dsp:txXfrm>
    </dsp:sp>
    <dsp:sp modelId="{7E64697E-2EE5-4D2F-BC7A-EE9CF7F59DD1}">
      <dsp:nvSpPr>
        <dsp:cNvPr id="0" name=""/>
        <dsp:cNvSpPr/>
      </dsp:nvSpPr>
      <dsp:spPr>
        <a:xfrm rot="10800000">
          <a:off x="0" y="2238825"/>
          <a:ext cx="9618133" cy="1129735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8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Food Pantry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spc="100" baseline="0" dirty="0">
              <a:latin typeface="Britannic Bold" panose="020B0903060703020204" pitchFamily="34" charset="0"/>
            </a:rPr>
            <a:t>Unless the pantry only serves one of the </a:t>
          </a:r>
          <a:r>
            <a:rPr lang="en-US" sz="1500" i="1" u="sng" kern="1200" spc="100" baseline="0" dirty="0">
              <a:latin typeface="Britannic Bold" panose="020B0903060703020204" pitchFamily="34" charset="0"/>
            </a:rPr>
            <a:t>presumed</a:t>
          </a:r>
          <a:r>
            <a:rPr lang="en-US" sz="1500" kern="1200" spc="100" baseline="0" dirty="0">
              <a:latin typeface="Britannic Bold" panose="020B0903060703020204" pitchFamily="34" charset="0"/>
            </a:rPr>
            <a:t> categories.</a:t>
          </a:r>
        </a:p>
      </dsp:txBody>
      <dsp:txXfrm rot="10800000">
        <a:off x="0" y="2238825"/>
        <a:ext cx="9618133" cy="734068"/>
      </dsp:txXfrm>
    </dsp:sp>
    <dsp:sp modelId="{4CA7F7E3-692B-469B-94B0-8671BC8BCFED}">
      <dsp:nvSpPr>
        <dsp:cNvPr id="0" name=""/>
        <dsp:cNvSpPr/>
      </dsp:nvSpPr>
      <dsp:spPr>
        <a:xfrm rot="10800000">
          <a:off x="0" y="1120108"/>
          <a:ext cx="9618133" cy="1129735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8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Public Facility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spc="100" baseline="0" dirty="0">
              <a:latin typeface="Britannic Bold" panose="020B0903060703020204" pitchFamily="34" charset="0"/>
            </a:rPr>
            <a:t>To pay for playground equipment.</a:t>
          </a:r>
        </a:p>
      </dsp:txBody>
      <dsp:txXfrm rot="10800000">
        <a:off x="0" y="1120108"/>
        <a:ext cx="9618133" cy="734068"/>
      </dsp:txXfrm>
    </dsp:sp>
    <dsp:sp modelId="{3B4CF272-380D-4D33-80D9-55F02F3DD7E0}">
      <dsp:nvSpPr>
        <dsp:cNvPr id="0" name=""/>
        <dsp:cNvSpPr/>
      </dsp:nvSpPr>
      <dsp:spPr>
        <a:xfrm rot="10800000">
          <a:off x="0" y="1391"/>
          <a:ext cx="9618133" cy="1129735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18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Childcare Center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spc="100" baseline="0" dirty="0">
              <a:latin typeface="Britannic Bold" panose="020B0903060703020204" pitchFamily="34" charset="0"/>
            </a:rPr>
            <a:t>To pay the salary of the employee(s) and/or administration performing work for the activity.</a:t>
          </a:r>
        </a:p>
      </dsp:txBody>
      <dsp:txXfrm rot="10800000">
        <a:off x="0" y="1391"/>
        <a:ext cx="9618133" cy="7340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D2533A-90B9-495A-B40F-628BC6D18EA1}">
      <dsp:nvSpPr>
        <dsp:cNvPr id="0" name=""/>
        <dsp:cNvSpPr/>
      </dsp:nvSpPr>
      <dsp:spPr>
        <a:xfrm>
          <a:off x="0" y="537034"/>
          <a:ext cx="2027760" cy="128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7DEF02D-169B-4A44-BCA1-B1239119A036}">
      <dsp:nvSpPr>
        <dsp:cNvPr id="0" name=""/>
        <dsp:cNvSpPr/>
      </dsp:nvSpPr>
      <dsp:spPr>
        <a:xfrm>
          <a:off x="225306" y="751075"/>
          <a:ext cx="2027760" cy="12876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ptos ExtraBold" panose="020B0004020202020204" pitchFamily="34" charset="0"/>
            </a:rPr>
            <a:t>Remember!!!</a:t>
          </a:r>
          <a:endParaRPr lang="en-US" sz="1900" kern="1200" dirty="0">
            <a:latin typeface="Aptos ExtraBold" panose="020B0004020202020204" pitchFamily="34" charset="0"/>
          </a:endParaRPr>
        </a:p>
      </dsp:txBody>
      <dsp:txXfrm>
        <a:off x="263019" y="788788"/>
        <a:ext cx="1952334" cy="1212201"/>
      </dsp:txXfrm>
    </dsp:sp>
    <dsp:sp modelId="{37F3F965-E3A3-4F69-9DD2-59F23AF3B46B}">
      <dsp:nvSpPr>
        <dsp:cNvPr id="0" name=""/>
        <dsp:cNvSpPr/>
      </dsp:nvSpPr>
      <dsp:spPr>
        <a:xfrm>
          <a:off x="2478373" y="537034"/>
          <a:ext cx="2027760" cy="128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9CB7642-421D-4680-A243-5C10F75B0628}">
      <dsp:nvSpPr>
        <dsp:cNvPr id="0" name=""/>
        <dsp:cNvSpPr/>
      </dsp:nvSpPr>
      <dsp:spPr>
        <a:xfrm>
          <a:off x="2703680" y="751075"/>
          <a:ext cx="2027760" cy="12876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tos ExtraBold" panose="020B0004020202020204" pitchFamily="34" charset="0"/>
            </a:rPr>
            <a:t>51% of clients MUST Fall Under HUD’s Income Guidelines</a:t>
          </a:r>
        </a:p>
      </dsp:txBody>
      <dsp:txXfrm>
        <a:off x="2741393" y="788788"/>
        <a:ext cx="1952334" cy="1212201"/>
      </dsp:txXfrm>
    </dsp:sp>
    <dsp:sp modelId="{8F6B4C60-0F7F-4DF7-81B3-02D1D403D4BE}">
      <dsp:nvSpPr>
        <dsp:cNvPr id="0" name=""/>
        <dsp:cNvSpPr/>
      </dsp:nvSpPr>
      <dsp:spPr>
        <a:xfrm>
          <a:off x="4956747" y="537034"/>
          <a:ext cx="2027760" cy="1287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4C042ED-C3D6-4B61-AF3C-702EA6546BF4}">
      <dsp:nvSpPr>
        <dsp:cNvPr id="0" name=""/>
        <dsp:cNvSpPr/>
      </dsp:nvSpPr>
      <dsp:spPr>
        <a:xfrm>
          <a:off x="5182054" y="751075"/>
          <a:ext cx="2027760" cy="12876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>
                  <a:hueOff val="0"/>
                  <a:satOff val="0"/>
                  <a:lumOff val="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ptos ExtraBold" panose="020B0004020202020204" pitchFamily="34" charset="0"/>
            </a:rPr>
            <a:t>70% of clients MUST be in the Entitlement Community (or stricter)</a:t>
          </a:r>
        </a:p>
      </dsp:txBody>
      <dsp:txXfrm>
        <a:off x="5219767" y="788788"/>
        <a:ext cx="1952334" cy="12122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27735F-FF7C-4301-911C-B13BBBD64386}">
      <dsp:nvSpPr>
        <dsp:cNvPr id="0" name=""/>
        <dsp:cNvSpPr/>
      </dsp:nvSpPr>
      <dsp:spPr>
        <a:xfrm>
          <a:off x="2817" y="593689"/>
          <a:ext cx="2235464" cy="13412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lumMod val="75000"/>
            </a:schemeClr>
          </a:solidFill>
          <a:prstDash val="solid"/>
        </a:ln>
        <a:effectLst>
          <a:innerShdw blurRad="190500" dist="38100" dir="189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" tIns="18288" rIns="18288" bIns="18288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kern="1200" dirty="0">
              <a:latin typeface="Aptos SemiBold" panose="020B0004020202020204" pitchFamily="34" charset="0"/>
            </a:rPr>
            <a:t>Abused Children</a:t>
          </a:r>
        </a:p>
      </dsp:txBody>
      <dsp:txXfrm>
        <a:off x="2817" y="593689"/>
        <a:ext cx="2235464" cy="1341278"/>
      </dsp:txXfrm>
    </dsp:sp>
    <dsp:sp modelId="{CED7F8D2-4EF3-4016-B89A-FAA23C70B8E4}">
      <dsp:nvSpPr>
        <dsp:cNvPr id="0" name=""/>
        <dsp:cNvSpPr/>
      </dsp:nvSpPr>
      <dsp:spPr>
        <a:xfrm>
          <a:off x="2461828" y="593689"/>
          <a:ext cx="2235464" cy="1341278"/>
        </a:xfrm>
        <a:prstGeom prst="rect">
          <a:avLst/>
        </a:prstGeom>
        <a:solidFill>
          <a:schemeClr val="accent2">
            <a:hueOff val="-387493"/>
            <a:satOff val="-237"/>
            <a:lumOff val="924"/>
            <a:alphaOff val="0"/>
          </a:schemeClr>
        </a:solidFill>
        <a:ln w="19050" cap="rnd" cmpd="sng" algn="ctr">
          <a:solidFill>
            <a:schemeClr val="accent2">
              <a:lumMod val="75000"/>
            </a:schemeClr>
          </a:solidFill>
          <a:prstDash val="solid"/>
        </a:ln>
        <a:effectLst>
          <a:innerShdw blurRad="190500" dist="38100" dir="189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" tIns="18288" rIns="18288" bIns="18288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kern="1200" dirty="0">
              <a:latin typeface="Aptos SemiBold" panose="020B0004020202020204" pitchFamily="34" charset="0"/>
            </a:rPr>
            <a:t>Battered Spouses</a:t>
          </a:r>
        </a:p>
      </dsp:txBody>
      <dsp:txXfrm>
        <a:off x="2461828" y="593689"/>
        <a:ext cx="2235464" cy="1341278"/>
      </dsp:txXfrm>
    </dsp:sp>
    <dsp:sp modelId="{24C7245C-A1AF-46F5-AAD9-9FADD03201CA}">
      <dsp:nvSpPr>
        <dsp:cNvPr id="0" name=""/>
        <dsp:cNvSpPr/>
      </dsp:nvSpPr>
      <dsp:spPr>
        <a:xfrm>
          <a:off x="4920839" y="593689"/>
          <a:ext cx="2235464" cy="1341278"/>
        </a:xfrm>
        <a:prstGeom prst="rect">
          <a:avLst/>
        </a:prstGeom>
        <a:solidFill>
          <a:schemeClr val="accent2">
            <a:hueOff val="-774986"/>
            <a:satOff val="-473"/>
            <a:lumOff val="1849"/>
            <a:alphaOff val="0"/>
          </a:schemeClr>
        </a:solidFill>
        <a:ln w="19050" cap="rnd" cmpd="sng" algn="ctr">
          <a:solidFill>
            <a:schemeClr val="accent2">
              <a:lumMod val="75000"/>
            </a:schemeClr>
          </a:solidFill>
          <a:prstDash val="solid"/>
        </a:ln>
        <a:effectLst>
          <a:innerShdw blurRad="190500" dist="38100" dir="189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" tIns="18288" rIns="18288" bIns="18288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kern="1200" dirty="0">
              <a:latin typeface="Aptos SemiBold" panose="020B0004020202020204" pitchFamily="34" charset="0"/>
            </a:rPr>
            <a:t>Elderly </a:t>
          </a:r>
        </a:p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kern="1200" dirty="0">
              <a:latin typeface="Aptos SemiBold" panose="020B0004020202020204" pitchFamily="34" charset="0"/>
            </a:rPr>
            <a:t>Persons</a:t>
          </a:r>
        </a:p>
      </dsp:txBody>
      <dsp:txXfrm>
        <a:off x="4920839" y="593689"/>
        <a:ext cx="2235464" cy="1341278"/>
      </dsp:txXfrm>
    </dsp:sp>
    <dsp:sp modelId="{1BA4D99D-3BCD-42F6-9A00-06FEBD64B4BF}">
      <dsp:nvSpPr>
        <dsp:cNvPr id="0" name=""/>
        <dsp:cNvSpPr/>
      </dsp:nvSpPr>
      <dsp:spPr>
        <a:xfrm>
          <a:off x="7379850" y="593689"/>
          <a:ext cx="2235464" cy="1341278"/>
        </a:xfrm>
        <a:prstGeom prst="rect">
          <a:avLst/>
        </a:prstGeom>
        <a:solidFill>
          <a:schemeClr val="accent2">
            <a:hueOff val="-1162479"/>
            <a:satOff val="-710"/>
            <a:lumOff val="2773"/>
            <a:alphaOff val="0"/>
          </a:schemeClr>
        </a:solidFill>
        <a:ln w="19050" cap="rnd" cmpd="sng" algn="ctr">
          <a:solidFill>
            <a:schemeClr val="accent2">
              <a:lumMod val="75000"/>
            </a:schemeClr>
          </a:solidFill>
          <a:prstDash val="solid"/>
        </a:ln>
        <a:effectLst>
          <a:innerShdw blurRad="190500" dist="38100" dir="189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" tIns="18288" rIns="18288" bIns="18288" numCol="1" spcCol="1270" anchor="ctr" anchorCtr="0">
          <a:noAutofit/>
        </a:bodyPr>
        <a:lstStyle/>
        <a:p>
          <a:pPr marL="0" lvl="0" indent="0" algn="ctr" defTabSz="1244600">
            <a:lnSpc>
              <a:spcPct val="85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kern="1200" dirty="0">
              <a:latin typeface="Aptos SemiBold" panose="020B0004020202020204" pitchFamily="34" charset="0"/>
            </a:rPr>
            <a:t>Severely Disabled </a:t>
          </a:r>
        </a:p>
        <a:p>
          <a:pPr marL="0" lvl="0" indent="0" algn="ctr" defTabSz="1244600">
            <a:lnSpc>
              <a:spcPct val="85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kern="1200" dirty="0">
              <a:latin typeface="Aptos SemiBold" panose="020B0004020202020204" pitchFamily="34" charset="0"/>
            </a:rPr>
            <a:t>Adults</a:t>
          </a:r>
        </a:p>
      </dsp:txBody>
      <dsp:txXfrm>
        <a:off x="7379850" y="593689"/>
        <a:ext cx="2235464" cy="1341278"/>
      </dsp:txXfrm>
    </dsp:sp>
    <dsp:sp modelId="{7CEA11DA-C13B-49EF-B25C-78F1F716712A}">
      <dsp:nvSpPr>
        <dsp:cNvPr id="0" name=""/>
        <dsp:cNvSpPr/>
      </dsp:nvSpPr>
      <dsp:spPr>
        <a:xfrm>
          <a:off x="2817" y="2158514"/>
          <a:ext cx="2235464" cy="1341278"/>
        </a:xfrm>
        <a:prstGeom prst="rect">
          <a:avLst/>
        </a:prstGeom>
        <a:solidFill>
          <a:schemeClr val="accent2">
            <a:hueOff val="-1549972"/>
            <a:satOff val="-946"/>
            <a:lumOff val="3698"/>
            <a:alphaOff val="0"/>
          </a:schemeClr>
        </a:solidFill>
        <a:ln w="19050" cap="rnd" cmpd="sng" algn="ctr">
          <a:solidFill>
            <a:schemeClr val="accent2">
              <a:lumMod val="75000"/>
            </a:schemeClr>
          </a:solidFill>
          <a:prstDash val="solid"/>
        </a:ln>
        <a:effectLst>
          <a:innerShdw blurRad="190500" dist="38100" dir="189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" tIns="18288" rIns="18288" bIns="18288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kern="1200" dirty="0">
              <a:latin typeface="Aptos SemiBold" panose="020B0004020202020204" pitchFamily="34" charset="0"/>
            </a:rPr>
            <a:t>Homeless Persons</a:t>
          </a:r>
        </a:p>
      </dsp:txBody>
      <dsp:txXfrm>
        <a:off x="2817" y="2158514"/>
        <a:ext cx="2235464" cy="1341278"/>
      </dsp:txXfrm>
    </dsp:sp>
    <dsp:sp modelId="{423CA88C-A760-45DD-AEC7-417D9830F7D5}">
      <dsp:nvSpPr>
        <dsp:cNvPr id="0" name=""/>
        <dsp:cNvSpPr/>
      </dsp:nvSpPr>
      <dsp:spPr>
        <a:xfrm>
          <a:off x="2461828" y="2158514"/>
          <a:ext cx="2235464" cy="1341278"/>
        </a:xfrm>
        <a:prstGeom prst="rect">
          <a:avLst/>
        </a:prstGeom>
        <a:solidFill>
          <a:schemeClr val="accent2">
            <a:hueOff val="-1937465"/>
            <a:satOff val="-1183"/>
            <a:lumOff val="4622"/>
            <a:alphaOff val="0"/>
          </a:schemeClr>
        </a:solidFill>
        <a:ln w="19050" cap="rnd" cmpd="sng" algn="ctr">
          <a:solidFill>
            <a:schemeClr val="accent2">
              <a:lumMod val="75000"/>
            </a:schemeClr>
          </a:solidFill>
          <a:prstDash val="solid"/>
        </a:ln>
        <a:effectLst>
          <a:innerShdw blurRad="190500" dist="38100" dir="189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" tIns="18288" rIns="18288" bIns="18288" numCol="1" spcCol="1270" anchor="ctr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kern="1200" dirty="0">
              <a:latin typeface="Aptos SemiBold" panose="020B0004020202020204" pitchFamily="34" charset="0"/>
            </a:rPr>
            <a:t>Illiterate </a:t>
          </a:r>
        </a:p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kern="1200" dirty="0">
              <a:latin typeface="Aptos SemiBold" panose="020B0004020202020204" pitchFamily="34" charset="0"/>
            </a:rPr>
            <a:t>Adults</a:t>
          </a:r>
        </a:p>
      </dsp:txBody>
      <dsp:txXfrm>
        <a:off x="2461828" y="2158514"/>
        <a:ext cx="2235464" cy="1341278"/>
      </dsp:txXfrm>
    </dsp:sp>
    <dsp:sp modelId="{E4E2BE8D-5533-4873-9B0A-C7C6765A982A}">
      <dsp:nvSpPr>
        <dsp:cNvPr id="0" name=""/>
        <dsp:cNvSpPr/>
      </dsp:nvSpPr>
      <dsp:spPr>
        <a:xfrm>
          <a:off x="4920839" y="2158514"/>
          <a:ext cx="2235464" cy="1341278"/>
        </a:xfrm>
        <a:prstGeom prst="rect">
          <a:avLst/>
        </a:prstGeom>
        <a:solidFill>
          <a:schemeClr val="accent2">
            <a:hueOff val="-2324957"/>
            <a:satOff val="-1419"/>
            <a:lumOff val="5547"/>
            <a:alphaOff val="0"/>
          </a:schemeClr>
        </a:solidFill>
        <a:ln w="19050" cap="rnd" cmpd="sng" algn="ctr">
          <a:solidFill>
            <a:schemeClr val="accent2">
              <a:lumMod val="75000"/>
            </a:schemeClr>
          </a:solidFill>
          <a:prstDash val="solid"/>
        </a:ln>
        <a:effectLst>
          <a:innerShdw blurRad="190500" dist="38100" dir="189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" tIns="18288" rIns="18288" bIns="18288" numCol="1" spcCol="1270" anchor="ctr" anchorCtr="0">
          <a:noAutofit/>
        </a:bodyPr>
        <a:lstStyle/>
        <a:p>
          <a:pPr marL="0" lvl="0" indent="0" algn="ctr" defTabSz="1244600">
            <a:lnSpc>
              <a:spcPct val="85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kern="1200" dirty="0">
              <a:latin typeface="Aptos SemiBold" panose="020B0004020202020204" pitchFamily="34" charset="0"/>
            </a:rPr>
            <a:t>Persons Living with AIDS</a:t>
          </a:r>
        </a:p>
      </dsp:txBody>
      <dsp:txXfrm>
        <a:off x="4920839" y="2158514"/>
        <a:ext cx="2235464" cy="1341278"/>
      </dsp:txXfrm>
    </dsp:sp>
    <dsp:sp modelId="{77666890-DD86-48BA-A86F-2C900A45237E}">
      <dsp:nvSpPr>
        <dsp:cNvPr id="0" name=""/>
        <dsp:cNvSpPr/>
      </dsp:nvSpPr>
      <dsp:spPr>
        <a:xfrm>
          <a:off x="7379850" y="2158514"/>
          <a:ext cx="2235464" cy="1341278"/>
        </a:xfrm>
        <a:prstGeom prst="rect">
          <a:avLst/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19050" cap="rnd" cmpd="sng" algn="ctr">
          <a:solidFill>
            <a:schemeClr val="accent2">
              <a:lumMod val="75000"/>
            </a:schemeClr>
          </a:solidFill>
          <a:prstDash val="solid"/>
        </a:ln>
        <a:effectLst>
          <a:innerShdw blurRad="190500" dist="38100" dir="189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" tIns="18288" rIns="18288" bIns="18288" numCol="1" spcCol="1270" anchor="ctr" anchorCtr="0">
          <a:noAutofit/>
        </a:bodyPr>
        <a:lstStyle/>
        <a:p>
          <a:pPr marL="0" lvl="0" indent="0" algn="ctr" defTabSz="1244600">
            <a:lnSpc>
              <a:spcPct val="85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kern="1200" dirty="0">
              <a:latin typeface="Aptos SemiBold" panose="020B0004020202020204" pitchFamily="34" charset="0"/>
            </a:rPr>
            <a:t>Migrant </a:t>
          </a:r>
        </a:p>
        <a:p>
          <a:pPr marL="0" lvl="0" indent="0" algn="ctr" defTabSz="1244600">
            <a:lnSpc>
              <a:spcPct val="85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kern="1200" dirty="0">
              <a:latin typeface="Aptos SemiBold" panose="020B0004020202020204" pitchFamily="34" charset="0"/>
            </a:rPr>
            <a:t>Farm </a:t>
          </a:r>
        </a:p>
        <a:p>
          <a:pPr marL="0" lvl="0" indent="0" algn="ctr" defTabSz="1244600">
            <a:lnSpc>
              <a:spcPct val="85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800" kern="1200" dirty="0">
              <a:latin typeface="Aptos SemiBold" panose="020B0004020202020204" pitchFamily="34" charset="0"/>
            </a:rPr>
            <a:t>Workers</a:t>
          </a:r>
        </a:p>
      </dsp:txBody>
      <dsp:txXfrm>
        <a:off x="7379850" y="2158514"/>
        <a:ext cx="2235464" cy="13412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AE13F-38AA-48FF-A024-23F8744E006F}">
      <dsp:nvSpPr>
        <dsp:cNvPr id="0" name=""/>
        <dsp:cNvSpPr/>
      </dsp:nvSpPr>
      <dsp:spPr>
        <a:xfrm>
          <a:off x="0" y="0"/>
          <a:ext cx="8175413" cy="12280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kern="1200" spc="0" baseline="0" dirty="0">
              <a:latin typeface="Aptos SemiBold" panose="020B0004020202020204" pitchFamily="34" charset="0"/>
            </a:rPr>
            <a:t>Written proof of how the determination was made and for which category.</a:t>
          </a:r>
        </a:p>
      </dsp:txBody>
      <dsp:txXfrm>
        <a:off x="35968" y="35968"/>
        <a:ext cx="6850257" cy="1156108"/>
      </dsp:txXfrm>
    </dsp:sp>
    <dsp:sp modelId="{AAC3A35A-2F75-4A70-BB61-78377CE36BEE}">
      <dsp:nvSpPr>
        <dsp:cNvPr id="0" name=""/>
        <dsp:cNvSpPr/>
      </dsp:nvSpPr>
      <dsp:spPr>
        <a:xfrm>
          <a:off x="721359" y="1432718"/>
          <a:ext cx="8175413" cy="12280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kern="1200" dirty="0">
              <a:latin typeface="Aptos SemiBold" panose="020B0004020202020204" pitchFamily="34" charset="0"/>
            </a:rPr>
            <a:t>A Grantee still needs to report in IDIS the number of beneficiaries and their income level, race and ethnicity. How should a Subrecipient document this information?</a:t>
          </a:r>
        </a:p>
      </dsp:txBody>
      <dsp:txXfrm>
        <a:off x="757327" y="1468686"/>
        <a:ext cx="6583888" cy="1156108"/>
      </dsp:txXfrm>
    </dsp:sp>
    <dsp:sp modelId="{69E5222B-49CA-42CD-84D1-E3D1CB6C4D97}">
      <dsp:nvSpPr>
        <dsp:cNvPr id="0" name=""/>
        <dsp:cNvSpPr/>
      </dsp:nvSpPr>
      <dsp:spPr>
        <a:xfrm>
          <a:off x="1442719" y="2865437"/>
          <a:ext cx="8175413" cy="122804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ptos SemiBold" panose="020B0004020202020204" pitchFamily="34" charset="0"/>
            </a:rPr>
            <a:t>100% of beneficiaries are presumed eligible BUT what if some or all don’t live in the entitlement community? Is there a minimum number of beneficiaries who must live in the there? How should it be documented?</a:t>
          </a:r>
        </a:p>
      </dsp:txBody>
      <dsp:txXfrm>
        <a:off x="1478687" y="2901405"/>
        <a:ext cx="6583888" cy="1156108"/>
      </dsp:txXfrm>
    </dsp:sp>
    <dsp:sp modelId="{AC24B724-701C-4ADC-8D1A-540BC1B3DCF2}">
      <dsp:nvSpPr>
        <dsp:cNvPr id="0" name=""/>
        <dsp:cNvSpPr/>
      </dsp:nvSpPr>
      <dsp:spPr>
        <a:xfrm>
          <a:off x="7377184" y="931267"/>
          <a:ext cx="798228" cy="79822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556785" y="931267"/>
        <a:ext cx="439026" cy="600667"/>
      </dsp:txXfrm>
    </dsp:sp>
    <dsp:sp modelId="{EC791262-57F2-44C3-A984-24DE5E877D4E}">
      <dsp:nvSpPr>
        <dsp:cNvPr id="0" name=""/>
        <dsp:cNvSpPr/>
      </dsp:nvSpPr>
      <dsp:spPr>
        <a:xfrm>
          <a:off x="8098544" y="2355798"/>
          <a:ext cx="798228" cy="79822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278145" y="2355798"/>
        <a:ext cx="439026" cy="60066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737EF-4344-4D67-9C14-24DC82D0390C}">
      <dsp:nvSpPr>
        <dsp:cNvPr id="0" name=""/>
        <dsp:cNvSpPr/>
      </dsp:nvSpPr>
      <dsp:spPr>
        <a:xfrm>
          <a:off x="0" y="3768"/>
          <a:ext cx="6692813" cy="8026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26C64F-D8E2-43D8-A8D3-8CA3C7146FE9}">
      <dsp:nvSpPr>
        <dsp:cNvPr id="0" name=""/>
        <dsp:cNvSpPr/>
      </dsp:nvSpPr>
      <dsp:spPr>
        <a:xfrm>
          <a:off x="242789" y="184355"/>
          <a:ext cx="441434" cy="44143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D6A601-1AE3-48BE-8BAF-F06547248FDF}">
      <dsp:nvSpPr>
        <dsp:cNvPr id="0" name=""/>
        <dsp:cNvSpPr/>
      </dsp:nvSpPr>
      <dsp:spPr>
        <a:xfrm>
          <a:off x="927013" y="3768"/>
          <a:ext cx="5765800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ptos SemiBold" panose="020B0004020202020204" pitchFamily="34" charset="0"/>
            </a:rPr>
            <a:t>Work with your Subrecipients ahead of time to make sure qualified beneficiaries are being assisted and documenting properly</a:t>
          </a:r>
        </a:p>
      </dsp:txBody>
      <dsp:txXfrm>
        <a:off x="927013" y="3768"/>
        <a:ext cx="5765800" cy="802608"/>
      </dsp:txXfrm>
    </dsp:sp>
    <dsp:sp modelId="{50EE37C7-8DD8-4B57-B7E8-6A5BC34A0576}">
      <dsp:nvSpPr>
        <dsp:cNvPr id="0" name=""/>
        <dsp:cNvSpPr/>
      </dsp:nvSpPr>
      <dsp:spPr>
        <a:xfrm>
          <a:off x="0" y="1007029"/>
          <a:ext cx="6692813" cy="8026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D2A7D6-1B37-46A4-889A-F1A631310526}">
      <dsp:nvSpPr>
        <dsp:cNvPr id="0" name=""/>
        <dsp:cNvSpPr/>
      </dsp:nvSpPr>
      <dsp:spPr>
        <a:xfrm>
          <a:off x="242789" y="1187616"/>
          <a:ext cx="441434" cy="44143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D43B30-5961-4468-B11A-DD3FB4FD2489}">
      <dsp:nvSpPr>
        <dsp:cNvPr id="0" name=""/>
        <dsp:cNvSpPr/>
      </dsp:nvSpPr>
      <dsp:spPr>
        <a:xfrm>
          <a:off x="927013" y="1007029"/>
          <a:ext cx="5765800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ptos SemiBold" panose="020B0004020202020204" pitchFamily="34" charset="0"/>
            </a:rPr>
            <a:t>Quarterly Reports indicate if there are problems that need to be addressed prior to close out (Grantee can establish reporting </a:t>
          </a:r>
        </a:p>
      </dsp:txBody>
      <dsp:txXfrm>
        <a:off x="927013" y="1007029"/>
        <a:ext cx="5765800" cy="802608"/>
      </dsp:txXfrm>
    </dsp:sp>
    <dsp:sp modelId="{6F5877C4-E786-4BF6-B1B5-945FA4F5E438}">
      <dsp:nvSpPr>
        <dsp:cNvPr id="0" name=""/>
        <dsp:cNvSpPr/>
      </dsp:nvSpPr>
      <dsp:spPr>
        <a:xfrm>
          <a:off x="0" y="2010290"/>
          <a:ext cx="6692813" cy="8026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B92A72-330E-4554-A22E-AAD22E52C4D9}">
      <dsp:nvSpPr>
        <dsp:cNvPr id="0" name=""/>
        <dsp:cNvSpPr/>
      </dsp:nvSpPr>
      <dsp:spPr>
        <a:xfrm>
          <a:off x="242789" y="2190877"/>
          <a:ext cx="441434" cy="44143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2BF31A-23F5-407A-A554-3F87D6BCAA56}">
      <dsp:nvSpPr>
        <dsp:cNvPr id="0" name=""/>
        <dsp:cNvSpPr/>
      </dsp:nvSpPr>
      <dsp:spPr>
        <a:xfrm>
          <a:off x="927013" y="2010290"/>
          <a:ext cx="5765800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ptos SemiBold" panose="020B0004020202020204" pitchFamily="34" charset="0"/>
            </a:rPr>
            <a:t>Monitor</a:t>
          </a:r>
        </a:p>
      </dsp:txBody>
      <dsp:txXfrm>
        <a:off x="927013" y="2010290"/>
        <a:ext cx="5765800" cy="802608"/>
      </dsp:txXfrm>
    </dsp:sp>
    <dsp:sp modelId="{9B79371D-8DCF-4255-AF10-5D207F6DBD08}">
      <dsp:nvSpPr>
        <dsp:cNvPr id="0" name=""/>
        <dsp:cNvSpPr/>
      </dsp:nvSpPr>
      <dsp:spPr>
        <a:xfrm>
          <a:off x="0" y="3013551"/>
          <a:ext cx="6692813" cy="8026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D8A3C8-DE4A-4C57-902D-8999B7E55110}">
      <dsp:nvSpPr>
        <dsp:cNvPr id="0" name=""/>
        <dsp:cNvSpPr/>
      </dsp:nvSpPr>
      <dsp:spPr>
        <a:xfrm>
          <a:off x="242789" y="3194138"/>
          <a:ext cx="441434" cy="44143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34F10C-2940-4A75-8456-CA04933B7A8A}">
      <dsp:nvSpPr>
        <dsp:cNvPr id="0" name=""/>
        <dsp:cNvSpPr/>
      </dsp:nvSpPr>
      <dsp:spPr>
        <a:xfrm>
          <a:off x="927013" y="3013551"/>
          <a:ext cx="5765800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ptos SemiBold" panose="020B0004020202020204" pitchFamily="34" charset="0"/>
            </a:rPr>
            <a:t>Document, Document, Document</a:t>
          </a:r>
        </a:p>
      </dsp:txBody>
      <dsp:txXfrm>
        <a:off x="927013" y="3013551"/>
        <a:ext cx="5765800" cy="802608"/>
      </dsp:txXfrm>
    </dsp:sp>
    <dsp:sp modelId="{A3025236-BD3C-49FD-9F5E-730EF99F3C29}">
      <dsp:nvSpPr>
        <dsp:cNvPr id="0" name=""/>
        <dsp:cNvSpPr/>
      </dsp:nvSpPr>
      <dsp:spPr>
        <a:xfrm>
          <a:off x="0" y="4016812"/>
          <a:ext cx="6692813" cy="8026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09DC6E-A55C-4A7D-B4CC-09FC6E36FDAD}">
      <dsp:nvSpPr>
        <dsp:cNvPr id="0" name=""/>
        <dsp:cNvSpPr/>
      </dsp:nvSpPr>
      <dsp:spPr>
        <a:xfrm>
          <a:off x="242789" y="4197399"/>
          <a:ext cx="441434" cy="44143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3C907D-7C10-4620-A1D9-0C57CA0751FC}">
      <dsp:nvSpPr>
        <dsp:cNvPr id="0" name=""/>
        <dsp:cNvSpPr/>
      </dsp:nvSpPr>
      <dsp:spPr>
        <a:xfrm>
          <a:off x="927013" y="4016812"/>
          <a:ext cx="5765800" cy="802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943" tIns="84943" rIns="84943" bIns="8494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ptos SemiBold" panose="020B0004020202020204" pitchFamily="34" charset="0"/>
            </a:rPr>
            <a:t>Even if you DON’T think you need it, Document!</a:t>
          </a:r>
        </a:p>
      </dsp:txBody>
      <dsp:txXfrm>
        <a:off x="927013" y="4016812"/>
        <a:ext cx="5765800" cy="802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87DBEF5-510C-2E0D-1C49-D5DD7D722F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55A1AA-5A45-5A1D-AA98-D1486F1005D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43E8ABC-536F-4C53-B59A-9ACE46D36A6D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C3C4D1-7E55-60F5-68AB-DC728617BC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E684F8-BD64-0EE2-C6ED-74058F1E23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29A19B-D488-403F-BCC6-696365F3A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712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F10FD6E-0D5F-4D43-9579-5CDF38005F7F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E545B7-6F5A-4814-9820-2C919E00A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106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545B7-6F5A-4814-9820-2C919E00AC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64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5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4678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82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583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73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83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4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7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62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1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4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1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0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4183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June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F8FB2B-0834-4E69-81CF-5D187DC0C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4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0F06BC4-8A1B-9640-1E5A-5751836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 lIns="0" tIns="0" rIns="0" bIns="0" anchorCtr="0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rPr>
              <a:t>CDBG Limited Clientele Activities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39B384AB-6266-96A5-BC47-A5828D3C2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 anchorCtr="0">
            <a:norm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Aptos SemiBold" panose="020B0004020202020204" pitchFamily="34" charset="0"/>
              </a:rPr>
              <a:t>Wausau, Wisconsin</a:t>
            </a:r>
            <a:endParaRPr lang="en-US">
              <a:latin typeface="Aptos SemiBold" panose="020B0004020202020204" pitchFamily="34" charset="0"/>
            </a:endParaRP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8718ABF8-07F5-4CCF-5E32-0D55671284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04" y="2722210"/>
            <a:ext cx="3765692" cy="1421549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D9D65E-ADF0-F137-D758-846D42D6A0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latin typeface="Aptos SemiBold" panose="020B0004020202020204" pitchFamily="34" charset="0"/>
              </a:rPr>
              <a:t>June 2024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F0954C8-B9F1-95CF-F056-51A51B9F7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CF8FB2B-0834-4E69-81CF-5D187DC0C246}" type="slidenum">
              <a:rPr lang="en-US" smtClean="0">
                <a:latin typeface="Aptos SemiBold" panose="020B0004020202020204" pitchFamily="34" charset="0"/>
              </a:rPr>
              <a:pPr>
                <a:spcAft>
                  <a:spcPts val="600"/>
                </a:spcAft>
              </a:pPr>
              <a:t>1</a:t>
            </a:fld>
            <a:endParaRPr lang="en-US">
              <a:latin typeface="Aptos SemiBold" panose="020B0004020202020204" pitchFamily="34" charset="0"/>
            </a:endParaRPr>
          </a:p>
        </p:txBody>
      </p:sp>
      <p:pic>
        <p:nvPicPr>
          <p:cNvPr id="4" name="Picture 3" descr="A logo for a company&#10;&#10;Description automatically generated">
            <a:extLst>
              <a:ext uri="{FF2B5EF4-FFF2-40B4-BE49-F238E27FC236}">
                <a16:creationId xmlns:a16="http://schemas.microsoft.com/office/drawing/2014/main" id="{75CB4BAC-AF9E-AFEB-A25A-AC86399211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53" y="5839683"/>
            <a:ext cx="1698968" cy="78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24020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D2E5159-0C9E-3118-27D7-C00038F203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9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1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2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3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3E855A-A468-C252-C2FE-1D4957291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484" y="215311"/>
            <a:ext cx="4362214" cy="919811"/>
          </a:xfrm>
        </p:spPr>
        <p:txBody>
          <a:bodyPr vert="horz" lIns="0" tIns="0" rIns="0" bIns="0" rtlCol="0" anchor="ctr" anchorCtr="0">
            <a:normAutofit/>
          </a:bodyPr>
          <a:lstStyle/>
          <a:p>
            <a:pPr algn="ctr"/>
            <a:r>
              <a:rPr lang="en-US" sz="4400" spc="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rPr>
              <a:t>It's Never Easy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C9C6D-FEAF-FA2C-DA2C-4BFB09E43001}"/>
              </a:ext>
            </a:extLst>
          </p:cNvPr>
          <p:cNvSpPr txBox="1"/>
          <p:nvPr/>
        </p:nvSpPr>
        <p:spPr>
          <a:xfrm>
            <a:off x="289979" y="1049866"/>
            <a:ext cx="4365652" cy="455083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pPr marL="171450" indent="-13716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SemiBold" panose="020B0004020202020204" pitchFamily="34" charset="0"/>
              </a:rPr>
              <a:t>Wausau Childcare </a:t>
            </a:r>
          </a:p>
          <a:p>
            <a:pPr lvl="1" indent="-137160">
              <a:lnSpc>
                <a:spcPct val="114000"/>
              </a:lnSpc>
              <a:spcBef>
                <a:spcPts val="3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chemeClr val="bg1"/>
                </a:solidFill>
                <a:latin typeface="Aptos Narrow" panose="020B0004020202020204" pitchFamily="34" charset="0"/>
              </a:rPr>
              <a:t>Less than 51% of Beneficiaries met the Low- Moderate-Income requirement.</a:t>
            </a:r>
          </a:p>
          <a:p>
            <a:pPr marL="171450" lvl="1" indent="-13716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SemiBold" panose="020B0004020202020204" pitchFamily="34" charset="0"/>
              </a:rPr>
              <a:t>Neighbor’s Place Food Pantry </a:t>
            </a:r>
          </a:p>
          <a:p>
            <a:pPr marL="457200" lvl="2" indent="-137160">
              <a:lnSpc>
                <a:spcPct val="114000"/>
              </a:lnSpc>
              <a:spcBef>
                <a:spcPts val="3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chemeClr val="bg1"/>
                </a:solidFill>
                <a:latin typeface="Aptos Narrow" panose="020B0004020202020204" pitchFamily="34" charset="0"/>
              </a:rPr>
              <a:t>How should income levels and residency be documented for Beneficiaries? </a:t>
            </a:r>
          </a:p>
          <a:p>
            <a:pPr marL="171450" lvl="1" indent="-13716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SemiBold" panose="020B0004020202020204" pitchFamily="34" charset="0"/>
              </a:rPr>
              <a:t>Big Brothers, Big Sisters</a:t>
            </a:r>
          </a:p>
          <a:p>
            <a:pPr marL="457200" lvl="2" indent="-137160">
              <a:lnSpc>
                <a:spcPct val="114000"/>
              </a:lnSpc>
              <a:spcBef>
                <a:spcPts val="3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chemeClr val="bg1"/>
                </a:solidFill>
                <a:latin typeface="Aptos Narrow" panose="020B0004020202020204" pitchFamily="34" charset="0"/>
              </a:rPr>
              <a:t>How should a Non-Profit Subrecipient document Beneficiaries?</a:t>
            </a:r>
          </a:p>
          <a:p>
            <a:pPr marL="171450" lvl="1" indent="-13716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SemiBold" panose="020B0004020202020204" pitchFamily="34" charset="0"/>
              </a:rPr>
              <a:t>Senior Living Facility </a:t>
            </a:r>
          </a:p>
          <a:p>
            <a:pPr marL="457200" lvl="2" indent="-137160">
              <a:lnSpc>
                <a:spcPct val="114000"/>
              </a:lnSpc>
              <a:spcBef>
                <a:spcPts val="3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chemeClr val="bg1"/>
                </a:solidFill>
                <a:latin typeface="Aptos Narrow" panose="020B0004020202020204" pitchFamily="34" charset="0"/>
              </a:rPr>
              <a:t>Replacement of antiquated elevator in center which removes an architectural barrier. Senior residents are a presumed eligible population, but the center has been unable to raise additional funds to complete the project.</a:t>
            </a:r>
          </a:p>
          <a:p>
            <a:pPr marL="171450" lvl="1" indent="-13716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tos SemiBold" panose="020B0004020202020204" pitchFamily="34" charset="0"/>
              </a:rPr>
              <a:t>Bridge Clinic Community Gardens </a:t>
            </a:r>
          </a:p>
          <a:p>
            <a:pPr marL="457200" lvl="2" indent="-137160">
              <a:lnSpc>
                <a:spcPct val="114000"/>
              </a:lnSpc>
              <a:spcBef>
                <a:spcPts val="3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chemeClr val="bg1"/>
                </a:solidFill>
                <a:latin typeface="Aptos Narrow" panose="020B0004020202020204" pitchFamily="34" charset="0"/>
              </a:rPr>
              <a:t>Documentation of Beneficiaries utilizing the gardens and raising additional funds to finish the garden infrastructure after we spent our funds.</a:t>
            </a:r>
          </a:p>
        </p:txBody>
      </p:sp>
      <p:pic>
        <p:nvPicPr>
          <p:cNvPr id="9" name="Graphic 8" descr="Classroom">
            <a:extLst>
              <a:ext uri="{FF2B5EF4-FFF2-40B4-BE49-F238E27FC236}">
                <a16:creationId xmlns:a16="http://schemas.microsoft.com/office/drawing/2014/main" id="{C419D6E2-C956-01A8-DB07-C1BDC9B9D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17616" y="972608"/>
            <a:ext cx="4900269" cy="4900269"/>
          </a:xfrm>
          <a:prstGeom prst="rect">
            <a:avLst/>
          </a:prstGeom>
        </p:spPr>
      </p:pic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4" name="Picture 3" descr="A logo for a company&#10;&#10;Description automatically generated">
            <a:extLst>
              <a:ext uri="{FF2B5EF4-FFF2-40B4-BE49-F238E27FC236}">
                <a16:creationId xmlns:a16="http://schemas.microsoft.com/office/drawing/2014/main" id="{C8EA9739-EBDC-2A5A-5C29-C142D3AC4B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67" y="5835059"/>
            <a:ext cx="1698968" cy="788578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1C7A4-F0DD-234A-6B85-F6FDE301E8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01522" y="6258512"/>
            <a:ext cx="683339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Aptos SemiBold" panose="020B0004020202020204" pitchFamily="34" charset="0"/>
              </a:rPr>
              <a:t>June 2024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52C0872-733F-67BF-41DF-1298A58C6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84861" y="6258512"/>
            <a:ext cx="308518" cy="365125"/>
          </a:xfrm>
        </p:spPr>
        <p:txBody>
          <a:bodyPr/>
          <a:lstStyle/>
          <a:p>
            <a:pPr algn="ctr"/>
            <a:fld id="{2CF8FB2B-0834-4E69-81CF-5D187DC0C246}" type="slidenum">
              <a:rPr lang="en-US" smtClean="0">
                <a:latin typeface="Aptos SemiBold" panose="020B0004020202020204" pitchFamily="34" charset="0"/>
              </a:rPr>
              <a:pPr algn="ctr"/>
              <a:t>10</a:t>
            </a:fld>
            <a:endParaRPr lang="en-US" dirty="0">
              <a:latin typeface="Aptos SemiBold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3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57519EC-98AA-BD71-956C-9432D0EC49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6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7" name="Isosceles Triangle 46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260E920-C4A0-2CDE-61D4-FF7541529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733" y="1378252"/>
            <a:ext cx="2964468" cy="4093028"/>
          </a:xfrm>
        </p:spPr>
        <p:txBody>
          <a:bodyPr vert="horz" lIns="0" tIns="0" rIns="0" bIns="0" rtlCol="0" anchor="ctr">
            <a:normAutofit/>
          </a:bodyPr>
          <a:lstStyle/>
          <a:p>
            <a:pPr algn="ctr"/>
            <a:r>
              <a:rPr lang="en-US" sz="5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rPr>
              <a:t>Best Practices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logo for a company&#10;&#10;Description automatically generated">
            <a:extLst>
              <a:ext uri="{FF2B5EF4-FFF2-40B4-BE49-F238E27FC236}">
                <a16:creationId xmlns:a16="http://schemas.microsoft.com/office/drawing/2014/main" id="{76E59642-6A92-F806-EAEF-0DADFD3DE2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49" y="5854111"/>
            <a:ext cx="1698968" cy="788578"/>
          </a:xfrm>
          <a:prstGeom prst="rect">
            <a:avLst/>
          </a:prstGeom>
        </p:spPr>
      </p:pic>
      <p:graphicFrame>
        <p:nvGraphicFramePr>
          <p:cNvPr id="49" name="TextBox 4">
            <a:extLst>
              <a:ext uri="{FF2B5EF4-FFF2-40B4-BE49-F238E27FC236}">
                <a16:creationId xmlns:a16="http://schemas.microsoft.com/office/drawing/2014/main" id="{4BB5C9F8-F20F-BDF8-1042-A1D49D2FE1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74308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D9004F4-F34F-1E38-6E28-EECFFA65D8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95556" y="6277564"/>
            <a:ext cx="694981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ptos SemiBold" panose="020B0004020202020204" pitchFamily="34" charset="0"/>
              </a:rPr>
              <a:t>June 2024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CFC5B5F-EBCE-97E2-0DE8-B6827A202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0537" y="6277564"/>
            <a:ext cx="305344" cy="365125"/>
          </a:xfrm>
        </p:spPr>
        <p:txBody>
          <a:bodyPr/>
          <a:lstStyle/>
          <a:p>
            <a:pPr algn="ctr"/>
            <a:fld id="{2CF8FB2B-0834-4E69-81CF-5D187DC0C246}" type="slidenum">
              <a:rPr lang="en-US" smtClean="0">
                <a:solidFill>
                  <a:schemeClr val="bg1"/>
                </a:solidFill>
                <a:latin typeface="Aptos SemiBold" panose="020B0004020202020204" pitchFamily="34" charset="0"/>
              </a:rPr>
              <a:pPr algn="ctr"/>
              <a:t>11</a:t>
            </a:fld>
            <a:endParaRPr lang="en-US" dirty="0">
              <a:solidFill>
                <a:schemeClr val="bg1"/>
              </a:solidFill>
              <a:latin typeface="Aptos SemiBold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82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window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65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0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2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3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4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5" name="Isosceles Triangle 84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201463F8-3E62-445B-B19A-1AB8BF57D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6455" y="1066800"/>
            <a:ext cx="3755965" cy="3284687"/>
          </a:xfrm>
        </p:spPr>
        <p:txBody>
          <a:bodyPr vert="horz" lIns="91440" tIns="45720" rIns="91440" bIns="45720" rtlCol="0" anchor="b" anchorCtr="0">
            <a:normAutofit fontScale="90000"/>
          </a:bodyPr>
          <a:lstStyle/>
          <a:p>
            <a:pPr algn="ctr"/>
            <a:r>
              <a:rPr lang="en-US" sz="4900" b="1" spc="1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rPr>
              <a:t>Questions</a:t>
            </a:r>
            <a:r>
              <a:rPr lang="en-US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odern Love" panose="04090805081005020601" pitchFamily="82" charset="0"/>
              </a:rPr>
              <a:t>?</a:t>
            </a:r>
            <a:b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odern Love" panose="04090805081005020601" pitchFamily="82" charset="0"/>
              </a:rPr>
            </a:br>
            <a:b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odern Love" panose="04090805081005020601" pitchFamily="82" charset="0"/>
              </a:rPr>
            </a:br>
            <a:b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odern Love" panose="04090805081005020601" pitchFamily="82" charset="0"/>
              </a:rPr>
            </a:br>
            <a:b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odern Love" panose="04090805081005020601" pitchFamily="82" charset="0"/>
              </a:rPr>
            </a:br>
            <a:br>
              <a:rPr lang="en-US" sz="105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2200" dirty="0">
                <a:latin typeface="Aptos ExtraBold" panose="020B0004020202020204" pitchFamily="34" charset="0"/>
              </a:rPr>
              <a:t>Tammy Stratz</a:t>
            </a:r>
            <a:br>
              <a:rPr lang="en-US" sz="1800" dirty="0">
                <a:latin typeface="Aptos SemiBold" panose="020B0004020202020204" pitchFamily="34" charset="0"/>
              </a:rPr>
            </a:br>
            <a:r>
              <a:rPr lang="en-US" sz="1800" dirty="0">
                <a:latin typeface="Aptos SemiBold" panose="020B0004020202020204" pitchFamily="34" charset="0"/>
              </a:rPr>
              <a:t>Community Development Manager</a:t>
            </a:r>
            <a:br>
              <a:rPr lang="en-US" sz="1800" dirty="0">
                <a:latin typeface="Aptos SemiBold" panose="020B0004020202020204" pitchFamily="34" charset="0"/>
              </a:rPr>
            </a:br>
            <a:r>
              <a:rPr lang="en-US" sz="1800" dirty="0">
                <a:latin typeface="Aptos SemiBold" panose="020B0004020202020204" pitchFamily="34" charset="0"/>
              </a:rPr>
              <a:t>City of Wausau</a:t>
            </a:r>
            <a:br>
              <a:rPr lang="en-US" sz="1800" dirty="0">
                <a:latin typeface="Aptos SemiBold" panose="020B0004020202020204" pitchFamily="34" charset="0"/>
              </a:rPr>
            </a:br>
            <a:r>
              <a:rPr lang="en-US" sz="1800" dirty="0">
                <a:latin typeface="Aptos SemiBold" panose="020B0004020202020204" pitchFamily="34" charset="0"/>
              </a:rPr>
              <a:t>715-261-6682</a:t>
            </a:r>
            <a:br>
              <a:rPr lang="en-US" sz="1800" dirty="0">
                <a:latin typeface="Aptos SemiBold" panose="020B0004020202020204" pitchFamily="34" charset="0"/>
              </a:rPr>
            </a:br>
            <a:r>
              <a:rPr lang="en-US" sz="1800" dirty="0">
                <a:latin typeface="Aptos SemiBold" panose="020B0004020202020204" pitchFamily="34" charset="0"/>
              </a:rPr>
              <a:t>tammy.stratz@ci.wausau.wi.us</a:t>
            </a:r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F6E918B1-FA59-42EF-8A8E-B0F3D1E54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577EAA0E-64A9-85F2-9276-5B48D77FF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03" y="2506511"/>
            <a:ext cx="4887354" cy="1844977"/>
          </a:xfrm>
          <a:prstGeom prst="rect">
            <a:avLst/>
          </a:prstGeom>
        </p:spPr>
      </p:pic>
      <p:pic>
        <p:nvPicPr>
          <p:cNvPr id="2" name="Picture 1" descr="A logo for a company&#10;&#10;Description automatically generated">
            <a:extLst>
              <a:ext uri="{FF2B5EF4-FFF2-40B4-BE49-F238E27FC236}">
                <a16:creationId xmlns:a16="http://schemas.microsoft.com/office/drawing/2014/main" id="{1EEB808E-4A46-8250-082D-AFEC76D208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00" y="5839683"/>
            <a:ext cx="1698968" cy="788578"/>
          </a:xfrm>
          <a:prstGeom prst="rect">
            <a:avLst/>
          </a:prstGeom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C1DCC00-4A9A-F6C2-3BBC-3B714108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23312" y="6263136"/>
            <a:ext cx="683339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ptos SemiBold" panose="020B0004020202020204" pitchFamily="34" charset="0"/>
              </a:rPr>
              <a:t>June 2024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E9F878-F358-FADD-33BE-323B6AA68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06650" y="6263136"/>
            <a:ext cx="308519" cy="365125"/>
          </a:xfrm>
        </p:spPr>
        <p:txBody>
          <a:bodyPr/>
          <a:lstStyle/>
          <a:p>
            <a:pPr algn="ctr"/>
            <a:fld id="{2CF8FB2B-0834-4E69-81CF-5D187DC0C246}" type="slidenum">
              <a:rPr lang="en-US" smtClean="0">
                <a:solidFill>
                  <a:schemeClr val="bg1"/>
                </a:solidFill>
                <a:latin typeface="Aptos SemiBold" panose="020B0004020202020204" pitchFamily="34" charset="0"/>
              </a:rPr>
              <a:pPr algn="ctr"/>
              <a:t>12</a:t>
            </a:fld>
            <a:endParaRPr lang="en-US" dirty="0">
              <a:solidFill>
                <a:schemeClr val="bg1"/>
              </a:solidFill>
              <a:latin typeface="Aptos SemiBold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777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B310FACA-C3CB-6162-B985-17DB7593BDC2}"/>
              </a:ext>
            </a:extLst>
          </p:cNvPr>
          <p:cNvSpPr/>
          <p:nvPr/>
        </p:nvSpPr>
        <p:spPr>
          <a:xfrm>
            <a:off x="8132618" y="2867891"/>
            <a:ext cx="720437" cy="26323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1BDA5E-0DCA-40CA-A23E-CD7D27171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533399"/>
            <a:ext cx="3908521" cy="1735667"/>
          </a:xfrm>
        </p:spPr>
        <p:txBody>
          <a:bodyPr lIns="0" tIns="0" rIns="0" bIns="0" anchor="ctr" anchorCtr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000" b="1" spc="1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rPr>
              <a:t>Where </a:t>
            </a:r>
            <a:br>
              <a:rPr lang="en-US" sz="4000" b="1" spc="1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rPr>
            </a:br>
            <a:r>
              <a:rPr lang="en-US" sz="4000" b="1" spc="1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rPr>
              <a:t>is </a:t>
            </a:r>
            <a:br>
              <a:rPr lang="en-US" sz="4000" b="1" spc="1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rPr>
            </a:br>
            <a:r>
              <a:rPr lang="en-US" sz="4000" b="1" spc="1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rPr>
              <a:t>Wausau?</a:t>
            </a:r>
            <a:endParaRPr lang="en-US" sz="4000" spc="1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dern Love" panose="04090805081005020601" pitchFamily="8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08D3F5-A964-4C21-9756-384CFEC98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3712" y="6259288"/>
            <a:ext cx="210734" cy="365125"/>
          </a:xfrm>
        </p:spPr>
        <p:txBody>
          <a:bodyPr/>
          <a:lstStyle/>
          <a:p>
            <a:pPr algn="ctr"/>
            <a:fld id="{2CF8FB2B-0834-4E69-81CF-5D187DC0C246}" type="slidenum">
              <a:rPr lang="en-US" smtClean="0">
                <a:solidFill>
                  <a:schemeClr val="bg1"/>
                </a:solidFill>
                <a:latin typeface="Aptos SemiBold" panose="020B0004020202020204" pitchFamily="34" charset="0"/>
              </a:rPr>
              <a:pPr algn="ctr"/>
              <a:t>2</a:t>
            </a:fld>
            <a:endParaRPr lang="en-US" dirty="0">
              <a:solidFill>
                <a:schemeClr val="bg1"/>
              </a:solidFill>
              <a:latin typeface="Aptos SemiBold" panose="020B0004020202020204" pitchFamily="34" charset="0"/>
            </a:endParaRPr>
          </a:p>
        </p:txBody>
      </p:sp>
      <p:pic>
        <p:nvPicPr>
          <p:cNvPr id="5" name="Picture 4" descr="A logo for a company&#10;&#10;Description automatically generated">
            <a:extLst>
              <a:ext uri="{FF2B5EF4-FFF2-40B4-BE49-F238E27FC236}">
                <a16:creationId xmlns:a16="http://schemas.microsoft.com/office/drawing/2014/main" id="{849811A0-52F2-5043-8676-4C42AD872A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3" y="5835835"/>
            <a:ext cx="1698968" cy="78857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999118E-930A-E912-C00C-7C87DF90663A}"/>
              </a:ext>
            </a:extLst>
          </p:cNvPr>
          <p:cNvSpPr txBox="1"/>
          <p:nvPr/>
        </p:nvSpPr>
        <p:spPr>
          <a:xfrm>
            <a:off x="258388" y="2645831"/>
            <a:ext cx="4746410" cy="2031325"/>
          </a:xfrm>
          <a:prstGeom prst="rect">
            <a:avLst/>
          </a:prstGeom>
          <a:noFill/>
        </p:spPr>
        <p:txBody>
          <a:bodyPr wrap="square" lIns="0" rIns="0" rtlCol="0" anchor="ctr" anchorCtr="0">
            <a:spAutoFit/>
          </a:bodyPr>
          <a:lstStyle/>
          <a:p>
            <a:pPr marL="457200" indent="-228600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Dreaming Outloud Script Pro" panose="03050502040304050704" pitchFamily="66" charset="0"/>
                <a:cs typeface="Dreaming Outloud Script Pro" panose="03050502040304050704" pitchFamily="66" charset="0"/>
              </a:rPr>
              <a:t>Located in Central Wisconsin</a:t>
            </a:r>
          </a:p>
          <a:p>
            <a:pPr marL="457200" indent="-228600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Dreaming Outloud Script Pro" panose="03050502040304050704" pitchFamily="66" charset="0"/>
                <a:cs typeface="Dreaming Outloud Script Pro" panose="03050502040304050704" pitchFamily="66" charset="0"/>
              </a:rPr>
              <a:t>Population just under 40,000</a:t>
            </a:r>
            <a:r>
              <a:rPr lang="en-US" sz="2400" baseline="30000" dirty="0">
                <a:latin typeface="Dreaming Outloud Script Pro" panose="03050502040304050704" pitchFamily="66" charset="0"/>
                <a:cs typeface="Dreaming Outloud Script Pro" panose="03050502040304050704" pitchFamily="66" charset="0"/>
              </a:rPr>
              <a:t>*</a:t>
            </a:r>
          </a:p>
          <a:p>
            <a:pPr marL="91440" algn="ctr">
              <a:spcAft>
                <a:spcPts val="2400"/>
              </a:spcAft>
            </a:pPr>
            <a:r>
              <a:rPr lang="en-US" sz="2400" i="1" baseline="30000" dirty="0">
                <a:latin typeface="Aptos" panose="020B0004020202020204" pitchFamily="34" charset="0"/>
                <a:cs typeface="Dreaming Outloud Script Pro" panose="03050502040304050704" pitchFamily="66" charset="0"/>
              </a:rPr>
              <a:t>*</a:t>
            </a:r>
            <a:r>
              <a:rPr lang="en-US" i="1" dirty="0">
                <a:latin typeface="Aptos Narrow" panose="020B0004020202020204" pitchFamily="34" charset="0"/>
                <a:cs typeface="Dreaming Outloud Script Pro" panose="03050502040304050704" pitchFamily="66" charset="0"/>
              </a:rPr>
              <a:t>The principal city of a Metropolitan Statistical Area</a:t>
            </a:r>
          </a:p>
        </p:txBody>
      </p:sp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id="{F784828C-F314-66F8-A6A9-EECEC91706B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996" y="0"/>
            <a:ext cx="5743575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999FB13-73D6-8550-8BF9-7551B639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40373" y="6259287"/>
            <a:ext cx="683339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ptos SemiBold" panose="020B0004020202020204" pitchFamily="34" charset="0"/>
              </a:rPr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1182636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2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3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4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0FD7B41-E1F5-459C-A249-BB8922499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2" y="1382486"/>
            <a:ext cx="2768052" cy="2844800"/>
          </a:xfrm>
        </p:spPr>
        <p:txBody>
          <a:bodyPr vert="horz" lIns="0" tIns="0" rIns="0" bIns="0" rtlCol="0" anchor="ctr">
            <a:normAutofit/>
          </a:bodyPr>
          <a:lstStyle/>
          <a:p>
            <a:pPr algn="ctr"/>
            <a:r>
              <a:rPr lang="en-US" sz="4400" b="1" spc="1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rPr>
              <a:t>Wausau’s CDBG Statistics</a:t>
            </a:r>
            <a:endParaRPr lang="en-US" sz="4400" spc="100" dirty="0">
              <a:solidFill>
                <a:schemeClr val="accent2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logo for a company&#10;&#10;Description automatically generated">
            <a:extLst>
              <a:ext uri="{FF2B5EF4-FFF2-40B4-BE49-F238E27FC236}">
                <a16:creationId xmlns:a16="http://schemas.microsoft.com/office/drawing/2014/main" id="{CF3A84AC-2983-02D0-0465-C3DAB44C88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49" y="5862578"/>
            <a:ext cx="1698968" cy="788578"/>
          </a:xfrm>
          <a:prstGeom prst="rect">
            <a:avLst/>
          </a:prstGeom>
        </p:spPr>
      </p:pic>
      <p:graphicFrame>
        <p:nvGraphicFramePr>
          <p:cNvPr id="47" name="Content Placeholder 2">
            <a:extLst>
              <a:ext uri="{FF2B5EF4-FFF2-40B4-BE49-F238E27FC236}">
                <a16:creationId xmlns:a16="http://schemas.microsoft.com/office/drawing/2014/main" id="{47713463-4231-1197-B290-61A262ACF0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1679416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1CB83B-F07E-95C1-A20E-BC967BB197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95556" y="6286031"/>
            <a:ext cx="728120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ptos SemiBold" panose="020B0004020202020204" pitchFamily="34" charset="0"/>
              </a:rPr>
              <a:t>June 2024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0EFC3F-4078-9EAF-1897-3E29B4EAC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3676" y="6286031"/>
            <a:ext cx="232429" cy="365125"/>
          </a:xfrm>
        </p:spPr>
        <p:txBody>
          <a:bodyPr/>
          <a:lstStyle/>
          <a:p>
            <a:pPr algn="ctr"/>
            <a:fld id="{2CF8FB2B-0834-4E69-81CF-5D187DC0C246}" type="slidenum">
              <a:rPr lang="en-US" smtClean="0">
                <a:solidFill>
                  <a:schemeClr val="bg1"/>
                </a:solidFill>
                <a:latin typeface="Aptos SemiBold" panose="020B0004020202020204" pitchFamily="34" charset="0"/>
              </a:rPr>
              <a:pPr algn="ctr"/>
              <a:t>3</a:t>
            </a:fld>
            <a:endParaRPr lang="en-US" dirty="0">
              <a:solidFill>
                <a:schemeClr val="bg1"/>
              </a:solidFill>
              <a:latin typeface="Aptos SemiBold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414710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DF4944E-E128-908F-1CDC-2EC8D2340C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Target">
            <a:extLst>
              <a:ext uri="{FF2B5EF4-FFF2-40B4-BE49-F238E27FC236}">
                <a16:creationId xmlns:a16="http://schemas.microsoft.com/office/drawing/2014/main" id="{BF3F63C3-7C9C-944F-1449-5BEF8916F4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21214" y="2192250"/>
            <a:ext cx="3145536" cy="3145536"/>
          </a:xfrm>
          <a:prstGeom prst="rect">
            <a:avLst/>
          </a:prstGeom>
        </p:spPr>
      </p:pic>
      <p:grpSp>
        <p:nvGrpSpPr>
          <p:cNvPr id="68" name="Group 67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2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3" name="Isosceles Triangle 72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4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5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6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7" name="Isosceles Triangle 76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8" name="Isosceles Triangle 77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417F7CF-7B19-8004-F99A-C137288AE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961" y="451513"/>
            <a:ext cx="8822266" cy="1148687"/>
          </a:xfrm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/>
            <a:r>
              <a:rPr 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rPr>
              <a:t>National Objectives… </a:t>
            </a:r>
            <a:endParaRPr lang="en-US" sz="3300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tos Narrow" panose="020B00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309368-04DF-FE45-D314-E57C2243C492}"/>
              </a:ext>
            </a:extLst>
          </p:cNvPr>
          <p:cNvSpPr txBox="1"/>
          <p:nvPr/>
        </p:nvSpPr>
        <p:spPr>
          <a:xfrm>
            <a:off x="697876" y="1675927"/>
            <a:ext cx="8902392" cy="41781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pPr>
              <a:lnSpc>
                <a:spcPct val="150000"/>
              </a:lnSpc>
              <a:spcAft>
                <a:spcPts val="1800"/>
              </a:spcAft>
              <a:buClr>
                <a:schemeClr val="accent1"/>
              </a:buClr>
              <a:buSzPct val="80000"/>
            </a:pPr>
            <a:r>
              <a:rPr lang="en-US" sz="3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Are Met if The Activity Meets 1 of 4 Subcategories:</a:t>
            </a:r>
          </a:p>
          <a:p>
            <a:pPr marL="457200" indent="-4572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Area Benefit Activity</a:t>
            </a:r>
          </a:p>
          <a:p>
            <a:pPr marL="457200" indent="-4572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Housing Activities</a:t>
            </a:r>
          </a:p>
          <a:p>
            <a:pPr marL="457200" indent="-45720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Job Creation or Retention</a:t>
            </a:r>
          </a:p>
          <a:p>
            <a:pPr lvl="3" indent="-342900">
              <a:spcBef>
                <a:spcPts val="12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n-US" sz="3400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Limited Clientele Activities</a:t>
            </a:r>
          </a:p>
          <a:p>
            <a:pPr marL="1828800" lvl="5" indent="-342900">
              <a:spcAft>
                <a:spcPts val="60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</a:pPr>
            <a:r>
              <a:rPr lang="en-US" sz="2200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24 CFR 570.208(a)</a:t>
            </a:r>
          </a:p>
        </p:txBody>
      </p:sp>
      <p:pic>
        <p:nvPicPr>
          <p:cNvPr id="4" name="Picture 3" descr="A logo for a company&#10;&#10;Description automatically generated">
            <a:extLst>
              <a:ext uri="{FF2B5EF4-FFF2-40B4-BE49-F238E27FC236}">
                <a16:creationId xmlns:a16="http://schemas.microsoft.com/office/drawing/2014/main" id="{4DC0FC5C-FE85-CCF9-AA7D-1F67B99960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49" y="5854111"/>
            <a:ext cx="1698968" cy="788578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EA6A69-9E01-C2DC-97E9-659C8DB947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95556" y="6277564"/>
            <a:ext cx="680165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ptos SemiBold" panose="020B0004020202020204" pitchFamily="34" charset="0"/>
              </a:rPr>
              <a:t>June 2024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087059A-9C16-E934-7A47-97632A9F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75721" y="6277564"/>
            <a:ext cx="252317" cy="365125"/>
          </a:xfrm>
        </p:spPr>
        <p:txBody>
          <a:bodyPr/>
          <a:lstStyle/>
          <a:p>
            <a:pPr algn="ctr"/>
            <a:fld id="{2CF8FB2B-0834-4E69-81CF-5D187DC0C246}" type="slidenum">
              <a:rPr lang="en-US" smtClean="0">
                <a:solidFill>
                  <a:schemeClr val="bg1"/>
                </a:solidFill>
                <a:latin typeface="Aptos SemiBold" panose="020B0004020202020204" pitchFamily="34" charset="0"/>
              </a:rPr>
              <a:pPr algn="ctr"/>
              <a:t>4</a:t>
            </a:fld>
            <a:endParaRPr lang="en-US" dirty="0">
              <a:solidFill>
                <a:schemeClr val="bg1"/>
              </a:solidFill>
              <a:latin typeface="Aptos SemiBold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2714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0DCD7B7-9282-2C39-4E4D-F9DEB05FF7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2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4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5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6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2CA158-78F9-A1D8-9123-9C85341FB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9608623" cy="1338943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>
              <a:spcAft>
                <a:spcPts val="600"/>
              </a:spcAft>
            </a:pPr>
            <a:r>
              <a:rPr 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rPr>
              <a:t>Limited Clientele Activities</a:t>
            </a:r>
            <a:br>
              <a:rPr lang="en-US" sz="1700" b="1" dirty="0"/>
            </a:b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570.208(a)(2)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</a:b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4" name="Picture 3" descr="A logo for a company&#10;&#10;Description automatically generated">
            <a:extLst>
              <a:ext uri="{FF2B5EF4-FFF2-40B4-BE49-F238E27FC236}">
                <a16:creationId xmlns:a16="http://schemas.microsoft.com/office/drawing/2014/main" id="{6F8B64D3-5CD0-702C-088A-0FD4022048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66" y="5887152"/>
            <a:ext cx="1698968" cy="788578"/>
          </a:xfrm>
          <a:prstGeom prst="rect">
            <a:avLst/>
          </a:prstGeom>
        </p:spPr>
      </p:pic>
      <p:graphicFrame>
        <p:nvGraphicFramePr>
          <p:cNvPr id="54" name="TextBox 5">
            <a:extLst>
              <a:ext uri="{FF2B5EF4-FFF2-40B4-BE49-F238E27FC236}">
                <a16:creationId xmlns:a16="http://schemas.microsoft.com/office/drawing/2014/main" id="{9DED1FD2-5821-605D-2302-89D7B33684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221745"/>
              </p:ext>
            </p:extLst>
          </p:nvPr>
        </p:nvGraphicFramePr>
        <p:xfrm>
          <a:off x="1286933" y="1948543"/>
          <a:ext cx="9618133" cy="3924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9D53E55-4658-AE97-9840-8B9DDA92F3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95557" y="6310605"/>
            <a:ext cx="687566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Aptos SemiBold" panose="020B0004020202020204" pitchFamily="34" charset="0"/>
              </a:rPr>
              <a:t>June 2024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D84CC4-D163-89D2-A935-B921FF5FC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83123" y="6310605"/>
            <a:ext cx="232430" cy="365125"/>
          </a:xfrm>
        </p:spPr>
        <p:txBody>
          <a:bodyPr/>
          <a:lstStyle/>
          <a:p>
            <a:pPr algn="ctr"/>
            <a:fld id="{2CF8FB2B-0834-4E69-81CF-5D187DC0C246}" type="slidenum">
              <a:rPr lang="en-US" smtClean="0">
                <a:latin typeface="Aptos SemiBold" panose="020B0004020202020204" pitchFamily="34" charset="0"/>
              </a:rPr>
              <a:pPr algn="ctr"/>
              <a:t>5</a:t>
            </a:fld>
            <a:endParaRPr lang="en-US" dirty="0">
              <a:latin typeface="Aptos SemiBold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3573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B54A11B-9B82-E805-34FF-BDD6E8E01D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27E17E-04E4-2BA0-7ACD-50BA58EE5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482600"/>
            <a:ext cx="9608623" cy="1226457"/>
          </a:xfrm>
        </p:spPr>
        <p:txBody>
          <a:bodyPr vert="horz" lIns="0" tIns="0" rIns="0" bIns="0" rtlCol="0" anchor="ctr" anchorCtr="0">
            <a:noAutofit/>
          </a:bodyPr>
          <a:lstStyle/>
          <a:p>
            <a:pPr algn="ctr"/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rPr>
              <a:t>Types of Activities Needing Documentation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4" name="Picture 3" descr="A logo for a company&#10;&#10;Description automatically generated">
            <a:extLst>
              <a:ext uri="{FF2B5EF4-FFF2-40B4-BE49-F238E27FC236}">
                <a16:creationId xmlns:a16="http://schemas.microsoft.com/office/drawing/2014/main" id="{10BCA1CB-C4DA-3877-EFC5-6B4798B643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49" y="5859798"/>
            <a:ext cx="1698968" cy="788578"/>
          </a:xfrm>
          <a:prstGeom prst="rect">
            <a:avLst/>
          </a:prstGeom>
        </p:spPr>
      </p:pic>
      <p:graphicFrame>
        <p:nvGraphicFramePr>
          <p:cNvPr id="8" name="TextBox 5">
            <a:extLst>
              <a:ext uri="{FF2B5EF4-FFF2-40B4-BE49-F238E27FC236}">
                <a16:creationId xmlns:a16="http://schemas.microsoft.com/office/drawing/2014/main" id="{B450FF9B-3F90-0DE9-BAF7-D616A90EE1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9035591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E9BB5E-7D68-8B3E-6C6D-01C377E0D0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05067" y="6283251"/>
            <a:ext cx="721784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Aptos SemiBold" panose="020B0004020202020204" pitchFamily="34" charset="0"/>
              </a:rPr>
              <a:t>June 2024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D88247-EB3E-67F3-CE9D-AF9B67282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26851" y="6283251"/>
            <a:ext cx="204766" cy="365125"/>
          </a:xfrm>
        </p:spPr>
        <p:txBody>
          <a:bodyPr/>
          <a:lstStyle/>
          <a:p>
            <a:pPr algn="ctr"/>
            <a:fld id="{2CF8FB2B-0834-4E69-81CF-5D187DC0C246}" type="slidenum">
              <a:rPr lang="en-US" smtClean="0">
                <a:latin typeface="Aptos SemiBold" panose="020B0004020202020204" pitchFamily="34" charset="0"/>
              </a:rPr>
              <a:pPr algn="ctr"/>
              <a:t>6</a:t>
            </a:fld>
            <a:endParaRPr lang="en-US" dirty="0">
              <a:latin typeface="Aptos SemiBold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9479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B3FA4B8-FBB3-6A9A-1E80-E42B8D772A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2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4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96058DD-2A2F-ACC9-7627-425A2096C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129" y="427425"/>
            <a:ext cx="8596668" cy="1066800"/>
          </a:xfrm>
        </p:spPr>
        <p:txBody>
          <a:bodyPr vert="horz" lIns="0" tIns="0" rIns="0" bIns="0" rtlCol="0" anchor="ctr" anchorCtr="0">
            <a:noAutofit/>
          </a:bodyPr>
          <a:lstStyle/>
          <a:p>
            <a:pPr algn="ctr"/>
            <a:r>
              <a:rPr 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rPr>
              <a:t>Sources of Documentation</a:t>
            </a:r>
          </a:p>
        </p:txBody>
      </p:sp>
      <p:pic>
        <p:nvPicPr>
          <p:cNvPr id="4" name="Picture 3" descr="A logo for a company&#10;&#10;Description automatically generated">
            <a:extLst>
              <a:ext uri="{FF2B5EF4-FFF2-40B4-BE49-F238E27FC236}">
                <a16:creationId xmlns:a16="http://schemas.microsoft.com/office/drawing/2014/main" id="{64C299CE-9801-A777-23F9-85EEA5670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75" y="5994572"/>
            <a:ext cx="1372103" cy="6368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7E3B51C-968C-78C5-32F6-50060A365325}"/>
              </a:ext>
            </a:extLst>
          </p:cNvPr>
          <p:cNvSpPr txBox="1"/>
          <p:nvPr/>
        </p:nvSpPr>
        <p:spPr>
          <a:xfrm>
            <a:off x="1601788" y="1494225"/>
            <a:ext cx="7128936" cy="25757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 defTabSz="365760">
              <a:lnSpc>
                <a:spcPct val="150000"/>
              </a:lnSpc>
              <a:spcAft>
                <a:spcPts val="600"/>
              </a:spcAft>
              <a:buSzPct val="85000"/>
              <a:buFont typeface="Wingdings" panose="05000000000000000000" pitchFamily="2" charset="2"/>
              <a:buChar char="q"/>
            </a:pPr>
            <a:r>
              <a:rPr lang="en-US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Income Taxes for Household</a:t>
            </a:r>
          </a:p>
          <a:p>
            <a:pPr marL="342900" indent="-342900" defTabSz="365760">
              <a:lnSpc>
                <a:spcPct val="150000"/>
              </a:lnSpc>
              <a:spcAft>
                <a:spcPts val="600"/>
              </a:spcAft>
              <a:buSzPct val="85000"/>
              <a:buFont typeface="Wingdings" panose="05000000000000000000" pitchFamily="2" charset="2"/>
              <a:buChar char="q"/>
            </a:pPr>
            <a:r>
              <a:rPr lang="en-US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Paystubs, Social Security Award Letter, etc.</a:t>
            </a:r>
          </a:p>
          <a:p>
            <a:pPr defTabSz="365760">
              <a:lnSpc>
                <a:spcPct val="150000"/>
              </a:lnSpc>
              <a:spcAft>
                <a:spcPts val="600"/>
              </a:spcAft>
            </a:pPr>
            <a:r>
              <a:rPr lang="en-US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ptos SemiBold" panose="020B0004020202020204" pitchFamily="34" charset="0"/>
              </a:rPr>
              <a:t>			OR</a:t>
            </a:r>
          </a:p>
          <a:p>
            <a:pPr marL="342900" indent="-342900" defTabSz="365760">
              <a:lnSpc>
                <a:spcPct val="150000"/>
              </a:lnSpc>
              <a:spcAft>
                <a:spcPts val="600"/>
              </a:spcAft>
              <a:buSzPct val="85000"/>
              <a:buFont typeface="Wingdings" panose="05000000000000000000" pitchFamily="2" charset="2"/>
              <a:buChar char="q"/>
            </a:pPr>
            <a:r>
              <a:rPr lang="en-US" sz="24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Britannic Bold" panose="020B0903060703020204" pitchFamily="34" charset="0"/>
              </a:rPr>
              <a:t>Self-Certification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Britannic Bold" panose="020B0903060703020204" pitchFamily="34" charset="0"/>
            </a:endParaRPr>
          </a:p>
        </p:txBody>
      </p:sp>
      <p:graphicFrame>
        <p:nvGraphicFramePr>
          <p:cNvPr id="11" name="TextBox 6">
            <a:extLst>
              <a:ext uri="{FF2B5EF4-FFF2-40B4-BE49-F238E27FC236}">
                <a16:creationId xmlns:a16="http://schemas.microsoft.com/office/drawing/2014/main" id="{54234AAE-C5D9-132B-1706-88DD2AA451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4857975"/>
              </p:ext>
            </p:extLst>
          </p:nvPr>
        </p:nvGraphicFramePr>
        <p:xfrm>
          <a:off x="2770797" y="3599026"/>
          <a:ext cx="7209815" cy="2575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C7D4334-7864-0597-A742-12417D731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85351" y="6266310"/>
            <a:ext cx="683339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ptos SemiBold" panose="020B0004020202020204" pitchFamily="34" charset="0"/>
              </a:rPr>
              <a:t>June 2024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407921A-2F20-6697-372C-989EDC42B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08959" y="6266310"/>
            <a:ext cx="208874" cy="365125"/>
          </a:xfrm>
        </p:spPr>
        <p:txBody>
          <a:bodyPr/>
          <a:lstStyle/>
          <a:p>
            <a:pPr algn="ctr"/>
            <a:fld id="{2CF8FB2B-0834-4E69-81CF-5D187DC0C246}" type="slidenum">
              <a:rPr lang="en-US" smtClean="0">
                <a:solidFill>
                  <a:schemeClr val="bg1"/>
                </a:solidFill>
                <a:latin typeface="Aptos SemiBold" panose="020B0004020202020204" pitchFamily="34" charset="0"/>
              </a:rPr>
              <a:pPr algn="ctr"/>
              <a:t>7</a:t>
            </a:fld>
            <a:endParaRPr lang="en-US" dirty="0">
              <a:solidFill>
                <a:schemeClr val="bg1"/>
              </a:solidFill>
              <a:latin typeface="Aptos SemiBold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50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1"/>
      </p:transition>
    </mc:Choice>
    <mc:Fallback xmlns="">
      <p:transition spd="slow">
        <p:wheel spokes="1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F31FBC2-1FFA-CD7A-B1F9-C16944CF91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15E86-0F95-2FCC-FA93-CE3588F88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9608623" cy="1532468"/>
          </a:xfrm>
        </p:spPr>
        <p:txBody>
          <a:bodyPr vert="horz" lIns="0" tIns="0" rIns="0" bIns="0" rtlCol="0" anchor="ctr" anchorCtr="0">
            <a:noAutofit/>
          </a:bodyPr>
          <a:lstStyle/>
          <a:p>
            <a:pPr algn="ctr">
              <a:lnSpc>
                <a:spcPct val="114000"/>
              </a:lnSpc>
              <a:spcBef>
                <a:spcPts val="0"/>
              </a:spcBef>
            </a:pP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rPr>
              <a:t>Statistically, </a:t>
            </a:r>
            <a:b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rPr>
            </a:br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rPr>
              <a:t>Presumed Eligible Categories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4" name="Picture 3" descr="A logo for a company&#10;&#10;Description automatically generated">
            <a:extLst>
              <a:ext uri="{FF2B5EF4-FFF2-40B4-BE49-F238E27FC236}">
                <a16:creationId xmlns:a16="http://schemas.microsoft.com/office/drawing/2014/main" id="{874D84E7-C14A-396B-ACCD-7D211FCC69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49" y="5854111"/>
            <a:ext cx="1698968" cy="788578"/>
          </a:xfrm>
          <a:prstGeom prst="rect">
            <a:avLst/>
          </a:prstGeom>
        </p:spPr>
      </p:pic>
      <p:graphicFrame>
        <p:nvGraphicFramePr>
          <p:cNvPr id="7" name="TextBox 4">
            <a:extLst>
              <a:ext uri="{FF2B5EF4-FFF2-40B4-BE49-F238E27FC236}">
                <a16:creationId xmlns:a16="http://schemas.microsoft.com/office/drawing/2014/main" id="{B7127A33-504B-83EF-715B-6198FFE61D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1532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D93F415-19D0-1C2C-BF0F-E688B91675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889093" y="6277564"/>
            <a:ext cx="683339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Aptos SemiBold" panose="020B0004020202020204" pitchFamily="34" charset="0"/>
              </a:rPr>
              <a:t>June 2024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0A1D48-501D-1B1F-224D-1966E3BFA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82069" y="6277564"/>
            <a:ext cx="229862" cy="365125"/>
          </a:xfrm>
        </p:spPr>
        <p:txBody>
          <a:bodyPr/>
          <a:lstStyle/>
          <a:p>
            <a:pPr algn="ctr"/>
            <a:fld id="{2CF8FB2B-0834-4E69-81CF-5D187DC0C246}" type="slidenum">
              <a:rPr lang="en-US" smtClean="0">
                <a:latin typeface="Aptos SemiBold" panose="020B0004020202020204" pitchFamily="34" charset="0"/>
              </a:rPr>
              <a:pPr algn="ctr"/>
              <a:t>8</a:t>
            </a:fld>
            <a:endParaRPr lang="en-US" dirty="0">
              <a:latin typeface="Aptos SemiBold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36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switch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ADDC9E5-A080-7E2A-29FB-5E1FA588BA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947CDE17-06F4-4FCE-8BFE-AD89EACB7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A64534B-C7D9-476B-876D-0A9259D50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527E124-CDC8-4D04-848D-E43E18F42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A768FF94-39B1-44FB-9670-D6F5007FB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FCE6337A-0F72-4D0B-81DA-748DC80AB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2972CF86-A510-4E29-8CED-C0612D080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51B0A8D9-B28B-4CE3-8AB6-6633ADD997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525DA9CC-B1B1-4F33-9ED2-89012EA5B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6AE546F2-92C0-4C9C-BF28-052A7D0A3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1111385C-91E7-44E8-AAE5-019E48D76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54455A30-C651-4002-BE70-2A0F05BA38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CEA7B0-B6EB-DDF5-7450-B3A198ED6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9608623" cy="1099457"/>
          </a:xfr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</a:rPr>
              <a:t>Documentation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4" name="Picture 3" descr="A logo for a company&#10;&#10;Description automatically generated">
            <a:extLst>
              <a:ext uri="{FF2B5EF4-FFF2-40B4-BE49-F238E27FC236}">
                <a16:creationId xmlns:a16="http://schemas.microsoft.com/office/drawing/2014/main" id="{D0DDA33E-5D10-95FD-B40F-7FBE866266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49" y="5886860"/>
            <a:ext cx="1698968" cy="788578"/>
          </a:xfrm>
          <a:prstGeom prst="rect">
            <a:avLst/>
          </a:prstGeom>
        </p:spPr>
      </p:pic>
      <p:graphicFrame>
        <p:nvGraphicFramePr>
          <p:cNvPr id="7" name="TextBox 4">
            <a:extLst>
              <a:ext uri="{FF2B5EF4-FFF2-40B4-BE49-F238E27FC236}">
                <a16:creationId xmlns:a16="http://schemas.microsoft.com/office/drawing/2014/main" id="{4F9FD7C0-81EF-D332-31B8-C7C6F1D58C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6486053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08FEB14-D006-1A0D-C7E3-0194B75368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06838" y="6310313"/>
            <a:ext cx="683339" cy="36512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Aptos SemiBold" panose="020B0004020202020204" pitchFamily="34" charset="0"/>
              </a:rPr>
              <a:t>June 2024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310D8D-759D-F8FF-3DC5-5B5453B28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90178" y="6310313"/>
            <a:ext cx="232430" cy="365125"/>
          </a:xfrm>
        </p:spPr>
        <p:txBody>
          <a:bodyPr/>
          <a:lstStyle/>
          <a:p>
            <a:pPr algn="ctr"/>
            <a:fld id="{2CF8FB2B-0834-4E69-81CF-5D187DC0C246}" type="slidenum">
              <a:rPr lang="en-US" smtClean="0">
                <a:latin typeface="Aptos SemiBold" panose="020B0004020202020204" pitchFamily="34" charset="0"/>
              </a:rPr>
              <a:pPr algn="ctr"/>
              <a:t>9</a:t>
            </a:fld>
            <a:endParaRPr lang="en-US" dirty="0">
              <a:latin typeface="Aptos SemiBold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255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origami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3348</TotalTime>
  <Words>664</Words>
  <Application>Microsoft Office PowerPoint</Application>
  <PresentationFormat>Widescreen</PresentationFormat>
  <Paragraphs>100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7" baseType="lpstr">
      <vt:lpstr>Aptos</vt:lpstr>
      <vt:lpstr>Aptos ExtraBold</vt:lpstr>
      <vt:lpstr>Aptos Narrow</vt:lpstr>
      <vt:lpstr>Aptos SemiBold</vt:lpstr>
      <vt:lpstr>Arial</vt:lpstr>
      <vt:lpstr>Bierstadt</vt:lpstr>
      <vt:lpstr>Bradley Hand ITC</vt:lpstr>
      <vt:lpstr>Britannic Bold</vt:lpstr>
      <vt:lpstr>Calibri</vt:lpstr>
      <vt:lpstr>Dreaming Outloud Script Pro</vt:lpstr>
      <vt:lpstr>Modern Love</vt:lpstr>
      <vt:lpstr>Trebuchet MS</vt:lpstr>
      <vt:lpstr>Wingdings</vt:lpstr>
      <vt:lpstr>Wingdings 3</vt:lpstr>
      <vt:lpstr>Facet</vt:lpstr>
      <vt:lpstr>CDBG Limited Clientele Activities</vt:lpstr>
      <vt:lpstr>Where  is  Wausau?</vt:lpstr>
      <vt:lpstr>Wausau’s CDBG Statistics</vt:lpstr>
      <vt:lpstr>National Objectives… </vt:lpstr>
      <vt:lpstr>Limited Clientele Activities 570.208(a)(2) </vt:lpstr>
      <vt:lpstr>Types of Activities Needing Documentation</vt:lpstr>
      <vt:lpstr>Sources of Documentation</vt:lpstr>
      <vt:lpstr>Statistically,  Presumed Eligible Categories</vt:lpstr>
      <vt:lpstr>Documentation</vt:lpstr>
      <vt:lpstr>It's Never Easy</vt:lpstr>
      <vt:lpstr>Best Practices</vt:lpstr>
      <vt:lpstr>Questions?     Tammy Stratz Community Development Manager City of Wausau 715-261-6682 tammy.stratz@ci.wausau.wi.us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Member/First Time Attendee Orientation</dc:title>
  <dc:creator>watson2163</dc:creator>
  <cp:lastModifiedBy>Tammy Stratz</cp:lastModifiedBy>
  <cp:revision>58</cp:revision>
  <cp:lastPrinted>2024-06-06T15:53:14Z</cp:lastPrinted>
  <dcterms:created xsi:type="dcterms:W3CDTF">2020-06-19T19:41:10Z</dcterms:created>
  <dcterms:modified xsi:type="dcterms:W3CDTF">2024-06-06T15:53:47Z</dcterms:modified>
</cp:coreProperties>
</file>